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9" r:id="rId4"/>
    <p:sldId id="261" r:id="rId5"/>
    <p:sldId id="262" r:id="rId6"/>
    <p:sldId id="263" r:id="rId7"/>
    <p:sldId id="266" r:id="rId8"/>
  </p:sldIdLst>
  <p:sldSz cx="18288000" cy="10287000"/>
  <p:notesSz cx="6858000" cy="9144000"/>
  <p:embeddedFontLst>
    <p:embeddedFont>
      <p:font typeface="Kollektif Bold" panose="020B0604020101010102" pitchFamily="34" charset="77"/>
      <p:regular r:id="rId10"/>
      <p:bold r:id="rId11"/>
      <p:italic r:id="rId12"/>
      <p:boldItalic r:id="rId13"/>
    </p:embeddedFont>
    <p:embeddedFont>
      <p:font typeface="Open Sauce" pitchFamily="2" charset="77"/>
      <p:regular r:id="rId14"/>
    </p:embeddedFont>
    <p:embeddedFont>
      <p:font typeface="Open Sauce Heavy" pitchFamily="2" charset="77"/>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AC96"/>
    <a:srgbClr val="D6356A"/>
    <a:srgbClr val="AA46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58"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Hoja1!$B$1</c:f>
              <c:strCache>
                <c:ptCount val="1"/>
                <c:pt idx="0">
                  <c:v>Ventas</c:v>
                </c:pt>
              </c:strCache>
            </c:strRef>
          </c:tx>
          <c:dPt>
            <c:idx val="0"/>
            <c:bubble3D val="0"/>
            <c:spPr>
              <a:solidFill>
                <a:srgbClr val="47AC96"/>
              </a:solidFill>
              <a:ln w="19050">
                <a:solidFill>
                  <a:schemeClr val="lt1"/>
                </a:solidFill>
              </a:ln>
              <a:effectLst/>
            </c:spPr>
            <c:extLst>
              <c:ext xmlns:c16="http://schemas.microsoft.com/office/drawing/2014/chart" uri="{C3380CC4-5D6E-409C-BE32-E72D297353CC}">
                <c16:uniqueId val="{00000001-3738-E04E-BA17-BADEDF426943}"/>
              </c:ext>
            </c:extLst>
          </c:dPt>
          <c:dPt>
            <c:idx val="1"/>
            <c:bubble3D val="0"/>
            <c:spPr>
              <a:solidFill>
                <a:srgbClr val="D6356A"/>
              </a:solidFill>
              <a:ln w="19050">
                <a:solidFill>
                  <a:schemeClr val="lt1"/>
                </a:solidFill>
              </a:ln>
              <a:effectLst/>
            </c:spPr>
            <c:extLst>
              <c:ext xmlns:c16="http://schemas.microsoft.com/office/drawing/2014/chart" uri="{C3380CC4-5D6E-409C-BE32-E72D297353CC}">
                <c16:uniqueId val="{00000002-3738-E04E-BA17-BADEDF426943}"/>
              </c:ext>
            </c:extLst>
          </c:dPt>
          <c:cat>
            <c:strRef>
              <c:f>Hoja1!$A$2:$A$3</c:f>
              <c:strCache>
                <c:ptCount val="2"/>
                <c:pt idx="0">
                  <c:v>1er trim.</c:v>
                </c:pt>
                <c:pt idx="1">
                  <c:v>2º trim.</c:v>
                </c:pt>
              </c:strCache>
            </c:strRef>
          </c:cat>
          <c:val>
            <c:numRef>
              <c:f>Hoja1!$B$2:$B$3</c:f>
              <c:numCache>
                <c:formatCode>General</c:formatCode>
                <c:ptCount val="2"/>
                <c:pt idx="0">
                  <c:v>40</c:v>
                </c:pt>
                <c:pt idx="1">
                  <c:v>60</c:v>
                </c:pt>
              </c:numCache>
            </c:numRef>
          </c:val>
          <c:extLst>
            <c:ext xmlns:c16="http://schemas.microsoft.com/office/drawing/2014/chart" uri="{C3380CC4-5D6E-409C-BE32-E72D297353CC}">
              <c16:uniqueId val="{00000000-3738-E04E-BA17-BADEDF4269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spPr>
            <a:solidFill>
              <a:srgbClr val="47AC96"/>
            </a:solidFill>
          </c:spPr>
          <c:dPt>
            <c:idx val="0"/>
            <c:bubble3D val="0"/>
            <c:spPr>
              <a:solidFill>
                <a:srgbClr val="D6356A"/>
              </a:solidFill>
              <a:ln w="19050">
                <a:solidFill>
                  <a:schemeClr val="lt1"/>
                </a:solidFill>
              </a:ln>
              <a:effectLst/>
            </c:spPr>
            <c:extLst>
              <c:ext xmlns:c16="http://schemas.microsoft.com/office/drawing/2014/chart" uri="{C3380CC4-5D6E-409C-BE32-E72D297353CC}">
                <c16:uniqueId val="{00000001-4DC8-AE47-AB4A-1156418819A6}"/>
              </c:ext>
            </c:extLst>
          </c:dPt>
          <c:dPt>
            <c:idx val="1"/>
            <c:bubble3D val="0"/>
            <c:spPr>
              <a:solidFill>
                <a:srgbClr val="47AC96"/>
              </a:solidFill>
              <a:ln w="19050">
                <a:solidFill>
                  <a:schemeClr val="lt1"/>
                </a:solidFill>
              </a:ln>
              <a:effectLst/>
            </c:spPr>
            <c:extLst>
              <c:ext xmlns:c16="http://schemas.microsoft.com/office/drawing/2014/chart" uri="{C3380CC4-5D6E-409C-BE32-E72D297353CC}">
                <c16:uniqueId val="{00000002-4DC8-AE47-AB4A-1156418819A6}"/>
              </c:ext>
            </c:extLst>
          </c:dPt>
          <c:cat>
            <c:strRef>
              <c:f>Hoja1!$A$2:$A$3</c:f>
              <c:strCache>
                <c:ptCount val="2"/>
                <c:pt idx="0">
                  <c:v>1er trim.</c:v>
                </c:pt>
                <c:pt idx="1">
                  <c:v>2º trim.</c:v>
                </c:pt>
              </c:strCache>
            </c:strRef>
          </c:cat>
          <c:val>
            <c:numRef>
              <c:f>Hoja1!$B$2:$B$3</c:f>
              <c:numCache>
                <c:formatCode>General</c:formatCode>
                <c:ptCount val="2"/>
                <c:pt idx="0">
                  <c:v>20</c:v>
                </c:pt>
                <c:pt idx="1">
                  <c:v>3.2</c:v>
                </c:pt>
              </c:numCache>
            </c:numRef>
          </c:val>
          <c:extLst>
            <c:ext xmlns:c16="http://schemas.microsoft.com/office/drawing/2014/chart" uri="{C3380CC4-5D6E-409C-BE32-E72D297353CC}">
              <c16:uniqueId val="{00000000-4DC8-AE47-AB4A-1156418819A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0.82699</cdr:x>
      <cdr:y>0.42042</cdr:y>
    </cdr:from>
    <cdr:to>
      <cdr:x>0.94585</cdr:x>
      <cdr:y>0.60693</cdr:y>
    </cdr:to>
    <cdr:sp macro="" textlink="">
      <cdr:nvSpPr>
        <cdr:cNvPr id="2" name="Flecha izquierda 1">
          <a:extLst xmlns:a="http://schemas.openxmlformats.org/drawingml/2006/main">
            <a:ext uri="{FF2B5EF4-FFF2-40B4-BE49-F238E27FC236}">
              <a16:creationId xmlns:a16="http://schemas.microsoft.com/office/drawing/2014/main" id="{EC8BD351-39E2-6CCC-DC07-B246EFB0D1F4}"/>
            </a:ext>
          </a:extLst>
        </cdr:cNvPr>
        <cdr:cNvSpPr/>
      </cdr:nvSpPr>
      <cdr:spPr>
        <a:xfrm xmlns:a="http://schemas.openxmlformats.org/drawingml/2006/main" rot="10800000">
          <a:off x="4112578" y="1177546"/>
          <a:ext cx="591106" cy="522389"/>
        </a:xfrm>
        <a:prstGeom xmlns:a="http://schemas.openxmlformats.org/drawingml/2006/main" prst="leftArrow">
          <a:avLst/>
        </a:prstGeom>
        <a:solidFill xmlns:a="http://schemas.openxmlformats.org/drawingml/2006/main">
          <a:schemeClr val="tx1"/>
        </a:solidFill>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s-ES"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38E23-AA42-2F45-A8C0-219DA5097AD3}" type="datetimeFigureOut">
              <a:rPr lang="es-ES" smtClean="0"/>
              <a:t>25/2/25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99D20-84A2-B449-AA90-1E790247EF5C}" type="slidenum">
              <a:rPr lang="es-ES" smtClean="0"/>
              <a:t>‹Nº›</a:t>
            </a:fld>
            <a:endParaRPr lang="es-ES"/>
          </a:p>
        </p:txBody>
      </p:sp>
    </p:spTree>
    <p:extLst>
      <p:ext uri="{BB962C8B-B14F-4D97-AF65-F5344CB8AC3E}">
        <p14:creationId xmlns:p14="http://schemas.microsoft.com/office/powerpoint/2010/main" val="2237853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B799D20-84A2-B449-AA90-1E790247EF5C}" type="slidenum">
              <a:rPr lang="es-ES" smtClean="0"/>
              <a:t>5</a:t>
            </a:fld>
            <a:endParaRPr lang="es-ES"/>
          </a:p>
        </p:txBody>
      </p:sp>
    </p:spTree>
    <p:extLst>
      <p:ext uri="{BB962C8B-B14F-4D97-AF65-F5344CB8AC3E}">
        <p14:creationId xmlns:p14="http://schemas.microsoft.com/office/powerpoint/2010/main" val="127250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svg"/><Relationship Id="rId3" Type="http://schemas.openxmlformats.org/officeDocument/2006/relationships/image" Target="../media/image13.svg"/><Relationship Id="rId7" Type="http://schemas.openxmlformats.org/officeDocument/2006/relationships/image" Target="../media/image8.svg"/><Relationship Id="rId12"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svg"/><Relationship Id="rId5" Type="http://schemas.openxmlformats.org/officeDocument/2006/relationships/image" Target="../media/image2.svg"/><Relationship Id="rId1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18" Type="http://schemas.openxmlformats.org/officeDocument/2006/relationships/image" Target="../media/image18.svg"/><Relationship Id="rId3" Type="http://schemas.openxmlformats.org/officeDocument/2006/relationships/image" Target="../media/image16.sv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7.png"/><Relationship Id="rId2" Type="http://schemas.openxmlformats.org/officeDocument/2006/relationships/image" Target="../media/image15.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1.png"/><Relationship Id="rId3" Type="http://schemas.openxmlformats.org/officeDocument/2006/relationships/image" Target="../media/image20.svg"/><Relationship Id="rId21" Type="http://schemas.openxmlformats.org/officeDocument/2006/relationships/image" Target="../media/image23.png"/><Relationship Id="rId7" Type="http://schemas.openxmlformats.org/officeDocument/2006/relationships/image" Target="../media/image13.svg"/><Relationship Id="rId12" Type="http://schemas.openxmlformats.org/officeDocument/2006/relationships/image" Target="../media/image7.png"/><Relationship Id="rId17" Type="http://schemas.openxmlformats.org/officeDocument/2006/relationships/image" Target="../media/image10.svg"/><Relationship Id="rId2" Type="http://schemas.openxmlformats.org/officeDocument/2006/relationships/image" Target="../media/image19.png"/><Relationship Id="rId16" Type="http://schemas.openxmlformats.org/officeDocument/2006/relationships/image" Target="../media/image9.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6.svg"/><Relationship Id="rId15" Type="http://schemas.openxmlformats.org/officeDocument/2006/relationships/image" Target="../media/image6.svg"/><Relationship Id="rId10" Type="http://schemas.openxmlformats.org/officeDocument/2006/relationships/image" Target="../media/image1.png"/><Relationship Id="rId19"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4.svg"/><Relationship Id="rId14" Type="http://schemas.openxmlformats.org/officeDocument/2006/relationships/image" Target="../media/image5.png"/><Relationship Id="rId22"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image" Target="../media/image9.png"/><Relationship Id="rId21" Type="http://schemas.openxmlformats.org/officeDocument/2006/relationships/image" Target="../media/image11.png"/><Relationship Id="rId7" Type="http://schemas.openxmlformats.org/officeDocument/2006/relationships/image" Target="../media/image19.png"/><Relationship Id="rId12" Type="http://schemas.openxmlformats.org/officeDocument/2006/relationships/image" Target="../media/image13.svg"/><Relationship Id="rId1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4.svg"/><Relationship Id="rId20"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2.png"/><Relationship Id="rId5" Type="http://schemas.openxmlformats.org/officeDocument/2006/relationships/image" Target="../media/image25.png"/><Relationship Id="rId15" Type="http://schemas.openxmlformats.org/officeDocument/2006/relationships/image" Target="../media/image3.png"/><Relationship Id="rId23" Type="http://schemas.openxmlformats.org/officeDocument/2006/relationships/chart" Target="../charts/chart2.xml"/><Relationship Id="rId10" Type="http://schemas.openxmlformats.org/officeDocument/2006/relationships/image" Target="../media/image16.svg"/><Relationship Id="rId19" Type="http://schemas.openxmlformats.org/officeDocument/2006/relationships/image" Target="../media/image7.pn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svg"/><Relationship Id="rId22"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3.svg"/><Relationship Id="rId18" Type="http://schemas.openxmlformats.org/officeDocument/2006/relationships/image" Target="../media/image3.png"/><Relationship Id="rId26" Type="http://schemas.openxmlformats.org/officeDocument/2006/relationships/image" Target="../media/image30.png"/><Relationship Id="rId3" Type="http://schemas.openxmlformats.org/officeDocument/2006/relationships/image" Target="../media/image8.svg"/><Relationship Id="rId21" Type="http://schemas.openxmlformats.org/officeDocument/2006/relationships/image" Target="../media/image6.svg"/><Relationship Id="rId7" Type="http://schemas.openxmlformats.org/officeDocument/2006/relationships/image" Target="../media/image26.svg"/><Relationship Id="rId12" Type="http://schemas.openxmlformats.org/officeDocument/2006/relationships/image" Target="../media/image12.png"/><Relationship Id="rId17" Type="http://schemas.openxmlformats.org/officeDocument/2006/relationships/image" Target="../media/image10.svg"/><Relationship Id="rId25" Type="http://schemas.openxmlformats.org/officeDocument/2006/relationships/image" Target="../media/image29.png"/><Relationship Id="rId2" Type="http://schemas.openxmlformats.org/officeDocument/2006/relationships/image" Target="../media/image7.png"/><Relationship Id="rId16" Type="http://schemas.openxmlformats.org/officeDocument/2006/relationships/image" Target="../media/image9.png"/><Relationship Id="rId20" Type="http://schemas.openxmlformats.org/officeDocument/2006/relationships/image" Target="../media/image5.png"/><Relationship Id="rId29"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6.svg"/><Relationship Id="rId24" Type="http://schemas.openxmlformats.org/officeDocument/2006/relationships/hyperlink" Target="http://127.0.0.1:5000/" TargetMode="External"/><Relationship Id="rId5" Type="http://schemas.openxmlformats.org/officeDocument/2006/relationships/image" Target="../media/image28.svg"/><Relationship Id="rId15" Type="http://schemas.openxmlformats.org/officeDocument/2006/relationships/image" Target="../media/image2.svg"/><Relationship Id="rId23" Type="http://schemas.openxmlformats.org/officeDocument/2006/relationships/image" Target="../media/image21.png"/><Relationship Id="rId28" Type="http://schemas.openxmlformats.org/officeDocument/2006/relationships/image" Target="../media/image32.png"/><Relationship Id="rId10" Type="http://schemas.openxmlformats.org/officeDocument/2006/relationships/image" Target="../media/image15.png"/><Relationship Id="rId19" Type="http://schemas.openxmlformats.org/officeDocument/2006/relationships/image" Target="../media/image4.svg"/><Relationship Id="rId4" Type="http://schemas.openxmlformats.org/officeDocument/2006/relationships/image" Target="../media/image27.png"/><Relationship Id="rId9" Type="http://schemas.openxmlformats.org/officeDocument/2006/relationships/image" Target="../media/image20.svg"/><Relationship Id="rId14" Type="http://schemas.openxmlformats.org/officeDocument/2006/relationships/image" Target="../media/image1.png"/><Relationship Id="rId22" Type="http://schemas.openxmlformats.org/officeDocument/2006/relationships/image" Target="../media/image11.png"/><Relationship Id="rId27"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6.svg"/><Relationship Id="rId18" Type="http://schemas.openxmlformats.org/officeDocument/2006/relationships/image" Target="../media/image9.png"/><Relationship Id="rId3" Type="http://schemas.openxmlformats.org/officeDocument/2006/relationships/image" Target="../media/image8.svg"/><Relationship Id="rId21" Type="http://schemas.openxmlformats.org/officeDocument/2006/relationships/image" Target="../media/image4.svg"/><Relationship Id="rId7" Type="http://schemas.openxmlformats.org/officeDocument/2006/relationships/image" Target="../media/image28.svg"/><Relationship Id="rId12" Type="http://schemas.openxmlformats.org/officeDocument/2006/relationships/image" Target="../media/image15.png"/><Relationship Id="rId17" Type="http://schemas.openxmlformats.org/officeDocument/2006/relationships/image" Target="../media/image2.svg"/><Relationship Id="rId25" Type="http://schemas.openxmlformats.org/officeDocument/2006/relationships/image" Target="../media/image11.png"/><Relationship Id="rId2" Type="http://schemas.openxmlformats.org/officeDocument/2006/relationships/image" Target="../media/image7.png"/><Relationship Id="rId16" Type="http://schemas.openxmlformats.org/officeDocument/2006/relationships/image" Target="../media/image1.png"/><Relationship Id="rId20"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0.svg"/><Relationship Id="rId24" Type="http://schemas.openxmlformats.org/officeDocument/2006/relationships/image" Target="../media/image36.png"/><Relationship Id="rId5" Type="http://schemas.openxmlformats.org/officeDocument/2006/relationships/image" Target="../media/image35.svg"/><Relationship Id="rId15" Type="http://schemas.openxmlformats.org/officeDocument/2006/relationships/image" Target="../media/image13.svg"/><Relationship Id="rId23" Type="http://schemas.openxmlformats.org/officeDocument/2006/relationships/image" Target="../media/image6.svg"/><Relationship Id="rId10" Type="http://schemas.openxmlformats.org/officeDocument/2006/relationships/image" Target="../media/image19.png"/><Relationship Id="rId19" Type="http://schemas.openxmlformats.org/officeDocument/2006/relationships/image" Target="../media/image10.svg"/><Relationship Id="rId4" Type="http://schemas.openxmlformats.org/officeDocument/2006/relationships/image" Target="../media/image34.png"/><Relationship Id="rId9" Type="http://schemas.openxmlformats.org/officeDocument/2006/relationships/image" Target="../media/image26.svg"/><Relationship Id="rId14" Type="http://schemas.openxmlformats.org/officeDocument/2006/relationships/image" Target="../media/image12.png"/><Relationship Id="rId2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grpSp>
        <p:nvGrpSpPr>
          <p:cNvPr id="7" name="Group 7"/>
          <p:cNvGrpSpPr/>
          <p:nvPr/>
        </p:nvGrpSpPr>
        <p:grpSpPr>
          <a:xfrm>
            <a:off x="1269175" y="7986088"/>
            <a:ext cx="15749651" cy="820527"/>
            <a:chOff x="0" y="0"/>
            <a:chExt cx="7800667" cy="406400"/>
          </a:xfrm>
        </p:grpSpPr>
        <p:sp>
          <p:nvSpPr>
            <p:cNvPr id="8" name="Freeform 8"/>
            <p:cNvSpPr/>
            <p:nvPr/>
          </p:nvSpPr>
          <p:spPr>
            <a:xfrm>
              <a:off x="0" y="0"/>
              <a:ext cx="7800667" cy="406400"/>
            </a:xfrm>
            <a:custGeom>
              <a:avLst/>
              <a:gdLst/>
              <a:ahLst/>
              <a:cxnLst/>
              <a:rect l="l" t="t" r="r" b="b"/>
              <a:pathLst>
                <a:path w="7800667" h="406400">
                  <a:moveTo>
                    <a:pt x="7597467" y="0"/>
                  </a:moveTo>
                  <a:cubicBezTo>
                    <a:pt x="7709691" y="0"/>
                    <a:pt x="7800667" y="90976"/>
                    <a:pt x="7800667" y="203200"/>
                  </a:cubicBezTo>
                  <a:cubicBezTo>
                    <a:pt x="7800667" y="315424"/>
                    <a:pt x="7709691" y="406400"/>
                    <a:pt x="759746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28575" cap="sq">
              <a:solidFill>
                <a:srgbClr val="000000"/>
              </a:solidFill>
              <a:prstDash val="solid"/>
              <a:miter/>
            </a:ln>
          </p:spPr>
        </p:sp>
        <p:sp>
          <p:nvSpPr>
            <p:cNvPr id="9" name="TextBox 9"/>
            <p:cNvSpPr txBox="1"/>
            <p:nvPr/>
          </p:nvSpPr>
          <p:spPr>
            <a:xfrm>
              <a:off x="0" y="-9525"/>
              <a:ext cx="7800667" cy="415925"/>
            </a:xfrm>
            <a:prstGeom prst="rect">
              <a:avLst/>
            </a:prstGeom>
          </p:spPr>
          <p:txBody>
            <a:bodyPr lIns="50800" tIns="50800" rIns="50800" bIns="50800" rtlCol="0" anchor="ctr"/>
            <a:lstStyle/>
            <a:p>
              <a:pPr algn="ctr">
                <a:lnSpc>
                  <a:spcPts val="3380"/>
                </a:lnSpc>
              </a:pPr>
              <a:endParaRPr/>
            </a:p>
          </p:txBody>
        </p:sp>
      </p:grpSp>
      <p:sp>
        <p:nvSpPr>
          <p:cNvPr id="10" name="TextBox 10"/>
          <p:cNvSpPr txBox="1"/>
          <p:nvPr/>
        </p:nvSpPr>
        <p:spPr>
          <a:xfrm>
            <a:off x="1028700" y="3262662"/>
            <a:ext cx="16230600" cy="2000548"/>
          </a:xfrm>
          <a:prstGeom prst="rect">
            <a:avLst/>
          </a:prstGeom>
        </p:spPr>
        <p:txBody>
          <a:bodyPr lIns="0" tIns="0" rIns="0" bIns="0" rtlCol="0" anchor="t">
            <a:spAutoFit/>
          </a:bodyPr>
          <a:lstStyle/>
          <a:p>
            <a:pPr algn="ctr">
              <a:lnSpc>
                <a:spcPts val="15619"/>
              </a:lnSpc>
            </a:pPr>
            <a:r>
              <a:rPr lang="en-US" sz="13016" b="1" dirty="0">
                <a:solidFill>
                  <a:srgbClr val="000000"/>
                </a:solidFill>
                <a:latin typeface="Open Sauce Heavy"/>
                <a:sym typeface="Open Sauce"/>
              </a:rPr>
              <a:t>RestoMetrics</a:t>
            </a:r>
            <a:endParaRPr lang="en-US" sz="13016" b="1" dirty="0">
              <a:solidFill>
                <a:srgbClr val="000000"/>
              </a:solidFill>
              <a:latin typeface="Open Sauce Heavy"/>
              <a:sym typeface="Open Sauce Heavy"/>
            </a:endParaRPr>
          </a:p>
        </p:txBody>
      </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8" name="Group 18"/>
          <p:cNvGrpSpPr/>
          <p:nvPr/>
        </p:nvGrpSpPr>
        <p:grpSpPr>
          <a:xfrm>
            <a:off x="17442787" y="24904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2258294" y="1368501"/>
            <a:ext cx="8707740" cy="422275"/>
          </a:xfrm>
          <a:prstGeom prst="rect">
            <a:avLst/>
          </a:prstGeom>
        </p:spPr>
        <p:txBody>
          <a:bodyPr lIns="0" tIns="0" rIns="0" bIns="0" rtlCol="0" anchor="t">
            <a:spAutoFit/>
          </a:bodyPr>
          <a:lstStyle/>
          <a:p>
            <a:pPr algn="l">
              <a:lnSpc>
                <a:spcPts val="3499"/>
              </a:lnSpc>
            </a:pPr>
            <a:r>
              <a:rPr lang="en-US" sz="2499" dirty="0">
                <a:solidFill>
                  <a:srgbClr val="48494E"/>
                </a:solidFill>
                <a:latin typeface="Open Sauce"/>
                <a:sym typeface="Open Sauce"/>
              </a:rPr>
              <a:t>www.RestoMetrics</a:t>
            </a:r>
            <a:r>
              <a:rPr lang="en-US" sz="2800" dirty="0">
                <a:solidFill>
                  <a:srgbClr val="000000"/>
                </a:solidFill>
                <a:latin typeface="Open Sauce"/>
                <a:ea typeface="Open Sauce"/>
                <a:cs typeface="Open Sauce"/>
                <a:sym typeface="Open Sauce"/>
              </a:rPr>
              <a:t>.</a:t>
            </a:r>
            <a:r>
              <a:rPr lang="en-US" sz="2499" dirty="0">
                <a:solidFill>
                  <a:srgbClr val="48494E"/>
                </a:solidFill>
                <a:latin typeface="Open Sauce"/>
                <a:sym typeface="Open Sauce"/>
              </a:rPr>
              <a:t>com</a:t>
            </a:r>
          </a:p>
        </p:txBody>
      </p:sp>
      <p:sp>
        <p:nvSpPr>
          <p:cNvPr id="24" name="TextBox 24"/>
          <p:cNvSpPr txBox="1"/>
          <p:nvPr/>
        </p:nvSpPr>
        <p:spPr>
          <a:xfrm>
            <a:off x="3109938" y="8009002"/>
            <a:ext cx="12068125" cy="656526"/>
          </a:xfrm>
          <a:prstGeom prst="rect">
            <a:avLst/>
          </a:prstGeom>
        </p:spPr>
        <p:txBody>
          <a:bodyPr lIns="0" tIns="0" rIns="0" bIns="0" rtlCol="0" anchor="t">
            <a:spAutoFit/>
          </a:bodyPr>
          <a:lstStyle/>
          <a:p>
            <a:pPr algn="ctr">
              <a:lnSpc>
                <a:spcPts val="5600"/>
              </a:lnSpc>
            </a:pPr>
            <a:r>
              <a:rPr lang="en-US" sz="4000" b="1" dirty="0">
                <a:solidFill>
                  <a:srgbClr val="000000"/>
                </a:solidFill>
                <a:latin typeface="Open Sauce Heavy"/>
                <a:ea typeface="Open Sauce Heavy"/>
                <a:cs typeface="Open Sauce Heavy"/>
                <a:sym typeface="Open Sauce Heavy"/>
              </a:rPr>
              <a:t>Javier Martínez Ochoa</a:t>
            </a:r>
          </a:p>
        </p:txBody>
      </p:sp>
      <p:sp>
        <p:nvSpPr>
          <p:cNvPr id="25" name="TextBox 25"/>
          <p:cNvSpPr txBox="1"/>
          <p:nvPr/>
        </p:nvSpPr>
        <p:spPr>
          <a:xfrm>
            <a:off x="1509649" y="405808"/>
            <a:ext cx="2749368" cy="328295"/>
          </a:xfrm>
          <a:prstGeom prst="rect">
            <a:avLst/>
          </a:prstGeom>
        </p:spPr>
        <p:txBody>
          <a:bodyPr lIns="0" tIns="0" rIns="0" bIns="0" rtlCol="0" anchor="t">
            <a:spAutoFit/>
          </a:bodyPr>
          <a:lstStyle/>
          <a:p>
            <a:pPr algn="l">
              <a:lnSpc>
                <a:spcPts val="2800"/>
              </a:lnSpc>
            </a:pPr>
            <a:r>
              <a:rPr lang="en-US" sz="2000" dirty="0">
                <a:solidFill>
                  <a:srgbClr val="000000"/>
                </a:solidFill>
                <a:latin typeface="Open Sauce"/>
                <a:ea typeface="Open Sauce"/>
                <a:cs typeface="Open Sauce"/>
                <a:sym typeface="Open Sauce"/>
              </a:rPr>
              <a:t>RestoMetrics</a:t>
            </a:r>
          </a:p>
        </p:txBody>
      </p:sp>
      <p:pic>
        <p:nvPicPr>
          <p:cNvPr id="27" name="Imagen 26">
            <a:extLst>
              <a:ext uri="{FF2B5EF4-FFF2-40B4-BE49-F238E27FC236}">
                <a16:creationId xmlns:a16="http://schemas.microsoft.com/office/drawing/2014/main" id="{A85C3378-8566-3F0D-6AD6-39A835C250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99645" y="5144095"/>
            <a:ext cx="2488709" cy="24887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90"/>
            <a:chOff x="0" y="0"/>
            <a:chExt cx="24384000" cy="13585986"/>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13329" y="421064"/>
              <a:ext cx="2485511" cy="437727"/>
            </a:xfrm>
            <a:prstGeom prst="rect">
              <a:avLst/>
            </a:prstGeom>
          </p:spPr>
          <p:txBody>
            <a:bodyPr wrap="square"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RestoMetrics</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136550"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8902535" y="468689"/>
              <a:ext cx="387694" cy="387694"/>
            </a:xfrm>
            <a:custGeom>
              <a:avLst/>
              <a:gdLst/>
              <a:ahLst/>
              <a:cxnLst/>
              <a:rect l="l" t="t" r="r" b="b"/>
              <a:pathLst>
                <a:path w="387694" h="387694">
                  <a:moveTo>
                    <a:pt x="0" y="0"/>
                  </a:moveTo>
                  <a:lnTo>
                    <a:pt x="387695" y="0"/>
                  </a:lnTo>
                  <a:lnTo>
                    <a:pt x="387695" y="387694"/>
                  </a:lnTo>
                  <a:lnTo>
                    <a:pt x="0" y="387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4516099" y="421064"/>
              <a:ext cx="3620451" cy="449792"/>
            </a:xfrm>
            <a:prstGeom prst="rect">
              <a:avLst/>
            </a:prstGeom>
          </p:spPr>
          <p:txBody>
            <a:bodyPr lIns="0" tIns="0" rIns="0" bIns="0" rtlCol="0" anchor="t">
              <a:spAutoFit/>
            </a:bodyPr>
            <a:lstStyle/>
            <a:p>
              <a:pPr algn="l">
                <a:lnSpc>
                  <a:spcPts val="2800"/>
                </a:lnSpc>
              </a:pPr>
              <a:r>
                <a:rPr lang="en-US" sz="2000" dirty="0">
                  <a:solidFill>
                    <a:srgbClr val="000000"/>
                  </a:solidFill>
                  <a:latin typeface="Open Sauce"/>
                  <a:ea typeface="Open Sauce"/>
                  <a:cs typeface="Open Sauce"/>
                  <a:sym typeface="Open Sauce"/>
                </a:rPr>
                <a:t>Introduction</a:t>
              </a:r>
            </a:p>
          </p:txBody>
        </p:sp>
        <p:grpSp>
          <p:nvGrpSpPr>
            <p:cNvPr id="9" name="Group 9"/>
            <p:cNvGrpSpPr/>
            <p:nvPr/>
          </p:nvGrpSpPr>
          <p:grpSpPr>
            <a:xfrm>
              <a:off x="0" y="1358599"/>
              <a:ext cx="24384000" cy="12227387"/>
              <a:chOff x="0" y="0"/>
              <a:chExt cx="4862686" cy="2438400"/>
            </a:xfrm>
          </p:grpSpPr>
          <p:sp>
            <p:nvSpPr>
              <p:cNvPr id="10" name="Freeform 10"/>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1" name="TextBox 11"/>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2" name="AutoShape 12"/>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3" name="AutoShape 13"/>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4" name="Freeform 14"/>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5" name="Group 15"/>
            <p:cNvGrpSpPr/>
            <p:nvPr/>
          </p:nvGrpSpPr>
          <p:grpSpPr>
            <a:xfrm>
              <a:off x="2134357" y="1667637"/>
              <a:ext cx="20878043" cy="680568"/>
              <a:chOff x="0" y="0"/>
              <a:chExt cx="12467294" cy="406400"/>
            </a:xfrm>
          </p:grpSpPr>
          <p:sp>
            <p:nvSpPr>
              <p:cNvPr id="16" name="Freeform 16"/>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7" name="TextBox 17"/>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8" name="Freeform 18"/>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9" name="Group 19"/>
            <p:cNvGrpSpPr/>
            <p:nvPr/>
          </p:nvGrpSpPr>
          <p:grpSpPr>
            <a:xfrm>
              <a:off x="522602" y="185704"/>
              <a:ext cx="23454998" cy="796139"/>
              <a:chOff x="76200" y="-36170"/>
              <a:chExt cx="23945847" cy="812800"/>
            </a:xfrm>
          </p:grpSpPr>
          <p:sp>
            <p:nvSpPr>
              <p:cNvPr id="20" name="Freeform 20"/>
              <p:cNvSpPr/>
              <p:nvPr/>
            </p:nvSpPr>
            <p:spPr>
              <a:xfrm>
                <a:off x="23209247" y="-3617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sp>
          <p:sp>
            <p:nvSpPr>
              <p:cNvPr id="21" name="TextBox 21"/>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2" name="TextBox 22"/>
            <p:cNvSpPr txBox="1"/>
            <p:nvPr/>
          </p:nvSpPr>
          <p:spPr>
            <a:xfrm>
              <a:off x="2985305" y="1795007"/>
              <a:ext cx="11610319" cy="478764"/>
            </a:xfrm>
            <a:prstGeom prst="rect">
              <a:avLst/>
            </a:prstGeom>
          </p:spPr>
          <p:txBody>
            <a:bodyPr lIns="0" tIns="0" rIns="0" bIns="0" rtlCol="0" anchor="t">
              <a:spAutoFit/>
            </a:bodyPr>
            <a:lstStyle/>
            <a:p>
              <a:pPr algn="l">
                <a:lnSpc>
                  <a:spcPts val="2800"/>
                </a:lnSpc>
              </a:pPr>
              <a:r>
                <a:rPr lang="en-US" sz="2499" dirty="0">
                  <a:solidFill>
                    <a:srgbClr val="48494E"/>
                  </a:solidFill>
                  <a:latin typeface="Open Sauce"/>
                  <a:sym typeface="Open Sauce"/>
                </a:rPr>
                <a:t>Introduction</a:t>
              </a:r>
            </a:p>
          </p:txBody>
        </p:sp>
      </p:grpSp>
      <p:sp>
        <p:nvSpPr>
          <p:cNvPr id="40" name="TextBox 31">
            <a:extLst>
              <a:ext uri="{FF2B5EF4-FFF2-40B4-BE49-F238E27FC236}">
                <a16:creationId xmlns:a16="http://schemas.microsoft.com/office/drawing/2014/main" id="{F198077D-9AFD-B26D-34AA-7B8E015C921A}"/>
              </a:ext>
            </a:extLst>
          </p:cNvPr>
          <p:cNvSpPr txBox="1"/>
          <p:nvPr/>
        </p:nvSpPr>
        <p:spPr>
          <a:xfrm>
            <a:off x="1028700" y="2741901"/>
            <a:ext cx="16184137" cy="1477009"/>
          </a:xfrm>
          <a:prstGeom prst="rect">
            <a:avLst/>
          </a:prstGeom>
        </p:spPr>
        <p:txBody>
          <a:bodyPr lIns="0" tIns="0" rIns="0" bIns="0" rtlCol="0" anchor="t">
            <a:spAutoFit/>
          </a:bodyPr>
          <a:lstStyle/>
          <a:p>
            <a:pPr algn="l">
              <a:lnSpc>
                <a:spcPts val="12040"/>
              </a:lnSpc>
              <a:spcBef>
                <a:spcPct val="0"/>
              </a:spcBef>
            </a:pPr>
            <a:r>
              <a:rPr lang="en-US" sz="8600" b="1" dirty="0">
                <a:solidFill>
                  <a:srgbClr val="000000"/>
                </a:solidFill>
                <a:latin typeface="Open Sauce Heavy"/>
                <a:ea typeface="Open Sauce Heavy"/>
                <a:cs typeface="Open Sauce Heavy"/>
                <a:sym typeface="Open Sauce Heavy"/>
              </a:rPr>
              <a:t>Introduction</a:t>
            </a:r>
          </a:p>
        </p:txBody>
      </p:sp>
      <p:sp>
        <p:nvSpPr>
          <p:cNvPr id="41" name="TextBox 28">
            <a:extLst>
              <a:ext uri="{FF2B5EF4-FFF2-40B4-BE49-F238E27FC236}">
                <a16:creationId xmlns:a16="http://schemas.microsoft.com/office/drawing/2014/main" id="{28CF636B-58C9-D796-9569-76051D347B63}"/>
              </a:ext>
            </a:extLst>
          </p:cNvPr>
          <p:cNvSpPr txBox="1"/>
          <p:nvPr/>
        </p:nvSpPr>
        <p:spPr>
          <a:xfrm>
            <a:off x="1032888" y="4798116"/>
            <a:ext cx="6960779" cy="3907288"/>
          </a:xfrm>
          <a:prstGeom prst="rect">
            <a:avLst/>
          </a:prstGeom>
        </p:spPr>
        <p:txBody>
          <a:bodyPr lIns="0" tIns="0" rIns="0" bIns="0" rtlCol="0" anchor="t">
            <a:spAutoFit/>
          </a:bodyPr>
          <a:lstStyle/>
          <a:p>
            <a:pPr algn="just">
              <a:lnSpc>
                <a:spcPts val="3380"/>
              </a:lnSpc>
            </a:pPr>
            <a:r>
              <a:rPr lang="es-ES" sz="2600" dirty="0" err="1">
                <a:solidFill>
                  <a:srgbClr val="000000"/>
                </a:solidFill>
                <a:latin typeface="Open Sauce"/>
              </a:rPr>
              <a:t>RestroMetrics</a:t>
            </a:r>
            <a:r>
              <a:rPr lang="es-ES" sz="2600" dirty="0">
                <a:solidFill>
                  <a:srgbClr val="000000"/>
                </a:solidFill>
                <a:latin typeface="Open Sauce"/>
              </a:rPr>
              <a:t> </a:t>
            </a:r>
            <a:r>
              <a:rPr lang="es-ES" sz="2600" dirty="0" err="1">
                <a:solidFill>
                  <a:srgbClr val="000000"/>
                </a:solidFill>
                <a:latin typeface="Open Sauce"/>
              </a:rPr>
              <a:t>offers</a:t>
            </a:r>
            <a:r>
              <a:rPr lang="es-ES" sz="2600" dirty="0">
                <a:solidFill>
                  <a:srgbClr val="000000"/>
                </a:solidFill>
                <a:latin typeface="Open Sauce"/>
              </a:rPr>
              <a:t> a simple and intuitive </a:t>
            </a:r>
            <a:r>
              <a:rPr lang="es-ES" sz="2600" dirty="0" err="1">
                <a:solidFill>
                  <a:srgbClr val="000000"/>
                </a:solidFill>
                <a:latin typeface="Open Sauce"/>
              </a:rPr>
              <a:t>solution</a:t>
            </a:r>
            <a:r>
              <a:rPr lang="es-ES" sz="2600" dirty="0">
                <a:solidFill>
                  <a:srgbClr val="000000"/>
                </a:solidFill>
                <a:latin typeface="Open Sauce"/>
              </a:rPr>
              <a:t> </a:t>
            </a:r>
            <a:r>
              <a:rPr lang="es-ES" sz="2600" dirty="0" err="1">
                <a:solidFill>
                  <a:srgbClr val="000000"/>
                </a:solidFill>
                <a:latin typeface="Open Sauce"/>
              </a:rPr>
              <a:t>for</a:t>
            </a:r>
            <a:r>
              <a:rPr lang="es-ES" sz="2600" dirty="0">
                <a:solidFill>
                  <a:srgbClr val="000000"/>
                </a:solidFill>
                <a:latin typeface="Open Sauce"/>
              </a:rPr>
              <a:t> restaurant </a:t>
            </a:r>
            <a:r>
              <a:rPr lang="es-ES" sz="2600" dirty="0" err="1">
                <a:solidFill>
                  <a:srgbClr val="000000"/>
                </a:solidFill>
                <a:latin typeface="Open Sauce"/>
              </a:rPr>
              <a:t>owners</a:t>
            </a:r>
            <a:r>
              <a:rPr lang="es-ES" sz="2600" dirty="0">
                <a:solidFill>
                  <a:srgbClr val="000000"/>
                </a:solidFill>
                <a:latin typeface="Open Sauce"/>
              </a:rPr>
              <a:t> </a:t>
            </a:r>
            <a:r>
              <a:rPr lang="es-ES" sz="2600" dirty="0" err="1">
                <a:solidFill>
                  <a:srgbClr val="000000"/>
                </a:solidFill>
                <a:latin typeface="Open Sauce"/>
              </a:rPr>
              <a:t>to</a:t>
            </a:r>
            <a:r>
              <a:rPr lang="es-ES" sz="2600" dirty="0">
                <a:solidFill>
                  <a:srgbClr val="000000"/>
                </a:solidFill>
                <a:latin typeface="Open Sauce"/>
              </a:rPr>
              <a:t> explore </a:t>
            </a:r>
            <a:r>
              <a:rPr lang="es-ES" sz="2600" dirty="0" err="1">
                <a:solidFill>
                  <a:srgbClr val="000000"/>
                </a:solidFill>
                <a:latin typeface="Open Sauce"/>
              </a:rPr>
              <a:t>various</a:t>
            </a:r>
            <a:r>
              <a:rPr lang="es-ES" sz="2600" dirty="0">
                <a:solidFill>
                  <a:srgbClr val="000000"/>
                </a:solidFill>
                <a:latin typeface="Open Sauce"/>
              </a:rPr>
              <a:t> data </a:t>
            </a:r>
            <a:r>
              <a:rPr lang="es-ES" sz="2600" dirty="0" err="1">
                <a:solidFill>
                  <a:srgbClr val="000000"/>
                </a:solidFill>
                <a:latin typeface="Open Sauce"/>
              </a:rPr>
              <a:t>scenarios</a:t>
            </a:r>
            <a:r>
              <a:rPr lang="es-ES" sz="2600" dirty="0">
                <a:solidFill>
                  <a:srgbClr val="000000"/>
                </a:solidFill>
                <a:latin typeface="Open Sauce"/>
              </a:rPr>
              <a:t> and </a:t>
            </a:r>
            <a:r>
              <a:rPr lang="es-ES" sz="2600" dirty="0" err="1">
                <a:solidFill>
                  <a:srgbClr val="000000"/>
                </a:solidFill>
                <a:latin typeface="Open Sauce"/>
              </a:rPr>
              <a:t>analyze</a:t>
            </a:r>
            <a:r>
              <a:rPr lang="es-ES" sz="2600" dirty="0">
                <a:solidFill>
                  <a:srgbClr val="000000"/>
                </a:solidFill>
                <a:latin typeface="Open Sauce"/>
              </a:rPr>
              <a:t> </a:t>
            </a:r>
            <a:r>
              <a:rPr lang="es-ES" sz="2600" dirty="0" err="1">
                <a:solidFill>
                  <a:srgbClr val="000000"/>
                </a:solidFill>
                <a:latin typeface="Open Sauce"/>
              </a:rPr>
              <a:t>potential</a:t>
            </a:r>
            <a:r>
              <a:rPr lang="es-ES" sz="2600" dirty="0">
                <a:solidFill>
                  <a:srgbClr val="000000"/>
                </a:solidFill>
                <a:latin typeface="Open Sauce"/>
              </a:rPr>
              <a:t> </a:t>
            </a:r>
            <a:r>
              <a:rPr lang="es-ES" sz="2600" dirty="0" err="1">
                <a:solidFill>
                  <a:srgbClr val="000000"/>
                </a:solidFill>
                <a:latin typeface="Open Sauce"/>
              </a:rPr>
              <a:t>revenue</a:t>
            </a:r>
            <a:r>
              <a:rPr lang="es-ES" sz="2600" dirty="0">
                <a:solidFill>
                  <a:srgbClr val="000000"/>
                </a:solidFill>
                <a:latin typeface="Open Sauce"/>
              </a:rPr>
              <a:t> </a:t>
            </a:r>
            <a:r>
              <a:rPr lang="es-ES" sz="2600" dirty="0" err="1">
                <a:solidFill>
                  <a:srgbClr val="000000"/>
                </a:solidFill>
                <a:latin typeface="Open Sauce"/>
              </a:rPr>
              <a:t>variations</a:t>
            </a:r>
            <a:r>
              <a:rPr lang="es-ES" sz="2600" dirty="0">
                <a:solidFill>
                  <a:srgbClr val="000000"/>
                </a:solidFill>
                <a:latin typeface="Open Sauce"/>
              </a:rPr>
              <a:t> </a:t>
            </a:r>
            <a:r>
              <a:rPr lang="es-ES" sz="2600" dirty="0" err="1">
                <a:solidFill>
                  <a:srgbClr val="000000"/>
                </a:solidFill>
                <a:latin typeface="Open Sauce"/>
              </a:rPr>
              <a:t>with</a:t>
            </a:r>
            <a:r>
              <a:rPr lang="es-ES" sz="2600" dirty="0">
                <a:solidFill>
                  <a:srgbClr val="000000"/>
                </a:solidFill>
                <a:latin typeface="Open Sauce"/>
              </a:rPr>
              <a:t> </a:t>
            </a:r>
            <a:r>
              <a:rPr lang="es-ES" sz="2600" dirty="0" err="1">
                <a:solidFill>
                  <a:srgbClr val="000000"/>
                </a:solidFill>
                <a:latin typeface="Open Sauce"/>
              </a:rPr>
              <a:t>ease</a:t>
            </a:r>
            <a:r>
              <a:rPr lang="es-ES" sz="2600" dirty="0">
                <a:solidFill>
                  <a:srgbClr val="000000"/>
                </a:solidFill>
                <a:latin typeface="Open Sauce"/>
              </a:rPr>
              <a:t>.</a:t>
            </a:r>
          </a:p>
          <a:p>
            <a:pPr algn="just">
              <a:lnSpc>
                <a:spcPts val="3380"/>
              </a:lnSpc>
            </a:pPr>
            <a:endParaRPr lang="es-ES" sz="2600" dirty="0">
              <a:solidFill>
                <a:srgbClr val="000000"/>
              </a:solidFill>
              <a:latin typeface="Open Sauce"/>
              <a:sym typeface="Open Sauce"/>
            </a:endParaRPr>
          </a:p>
          <a:p>
            <a:pPr algn="just">
              <a:lnSpc>
                <a:spcPts val="3380"/>
              </a:lnSpc>
            </a:pPr>
            <a:r>
              <a:rPr lang="es-ES" sz="2600" dirty="0" err="1">
                <a:solidFill>
                  <a:srgbClr val="000000"/>
                </a:solidFill>
                <a:latin typeface="Open Sauce"/>
              </a:rPr>
              <a:t>This</a:t>
            </a:r>
            <a:r>
              <a:rPr lang="es-ES" sz="2600" dirty="0">
                <a:solidFill>
                  <a:srgbClr val="000000"/>
                </a:solidFill>
                <a:latin typeface="Open Sauce"/>
              </a:rPr>
              <a:t> </a:t>
            </a:r>
            <a:r>
              <a:rPr lang="es-ES" sz="2600" dirty="0" err="1">
                <a:solidFill>
                  <a:srgbClr val="000000"/>
                </a:solidFill>
                <a:latin typeface="Open Sauce"/>
              </a:rPr>
              <a:t>powerful</a:t>
            </a:r>
            <a:r>
              <a:rPr lang="es-ES" sz="2600" dirty="0">
                <a:solidFill>
                  <a:srgbClr val="000000"/>
                </a:solidFill>
                <a:latin typeface="Open Sauce"/>
              </a:rPr>
              <a:t> </a:t>
            </a:r>
            <a:r>
              <a:rPr lang="es-ES" sz="2600" dirty="0" err="1">
                <a:solidFill>
                  <a:srgbClr val="000000"/>
                </a:solidFill>
                <a:latin typeface="Open Sauce"/>
              </a:rPr>
              <a:t>tool</a:t>
            </a:r>
            <a:r>
              <a:rPr lang="es-ES" sz="2600" dirty="0">
                <a:solidFill>
                  <a:srgbClr val="000000"/>
                </a:solidFill>
                <a:latin typeface="Open Sauce"/>
              </a:rPr>
              <a:t> </a:t>
            </a:r>
            <a:r>
              <a:rPr lang="es-ES" sz="2600" dirty="0" err="1">
                <a:solidFill>
                  <a:srgbClr val="000000"/>
                </a:solidFill>
                <a:latin typeface="Open Sauce"/>
              </a:rPr>
              <a:t>helps</a:t>
            </a:r>
            <a:r>
              <a:rPr lang="es-ES" sz="2600" dirty="0">
                <a:solidFill>
                  <a:srgbClr val="000000"/>
                </a:solidFill>
                <a:latin typeface="Open Sauce"/>
              </a:rPr>
              <a:t> </a:t>
            </a:r>
            <a:r>
              <a:rPr lang="es-ES" sz="2600" dirty="0" err="1">
                <a:solidFill>
                  <a:srgbClr val="000000"/>
                </a:solidFill>
                <a:latin typeface="Open Sauce"/>
              </a:rPr>
              <a:t>you</a:t>
            </a:r>
            <a:r>
              <a:rPr lang="es-ES" sz="2600" dirty="0">
                <a:solidFill>
                  <a:srgbClr val="000000"/>
                </a:solidFill>
                <a:latin typeface="Open Sauce"/>
              </a:rPr>
              <a:t> </a:t>
            </a:r>
            <a:r>
              <a:rPr lang="es-ES" sz="2600" dirty="0" err="1">
                <a:solidFill>
                  <a:srgbClr val="000000"/>
                </a:solidFill>
                <a:latin typeface="Open Sauce"/>
              </a:rPr>
              <a:t>make</a:t>
            </a:r>
            <a:r>
              <a:rPr lang="es-ES" sz="2600" dirty="0">
                <a:solidFill>
                  <a:srgbClr val="000000"/>
                </a:solidFill>
                <a:latin typeface="Open Sauce"/>
              </a:rPr>
              <a:t> data-</a:t>
            </a:r>
            <a:r>
              <a:rPr lang="es-ES" sz="2600" dirty="0" err="1">
                <a:solidFill>
                  <a:srgbClr val="000000"/>
                </a:solidFill>
                <a:latin typeface="Open Sauce"/>
              </a:rPr>
              <a:t>driven</a:t>
            </a:r>
            <a:r>
              <a:rPr lang="es-ES" sz="2600" dirty="0">
                <a:solidFill>
                  <a:srgbClr val="000000"/>
                </a:solidFill>
                <a:latin typeface="Open Sauce"/>
              </a:rPr>
              <a:t> </a:t>
            </a:r>
            <a:r>
              <a:rPr lang="es-ES" sz="2600" dirty="0" err="1">
                <a:solidFill>
                  <a:srgbClr val="000000"/>
                </a:solidFill>
                <a:latin typeface="Open Sauce"/>
              </a:rPr>
              <a:t>decisions</a:t>
            </a:r>
            <a:r>
              <a:rPr lang="es-ES" sz="2600" dirty="0">
                <a:solidFill>
                  <a:srgbClr val="000000"/>
                </a:solidFill>
                <a:latin typeface="Open Sauce"/>
              </a:rPr>
              <a:t>, </a:t>
            </a:r>
            <a:r>
              <a:rPr lang="es-ES" sz="2600" dirty="0" err="1">
                <a:solidFill>
                  <a:srgbClr val="000000"/>
                </a:solidFill>
                <a:latin typeface="Open Sauce"/>
              </a:rPr>
              <a:t>optimize</a:t>
            </a:r>
            <a:r>
              <a:rPr lang="es-ES" sz="2600" dirty="0">
                <a:solidFill>
                  <a:srgbClr val="000000"/>
                </a:solidFill>
                <a:latin typeface="Open Sauce"/>
              </a:rPr>
              <a:t> </a:t>
            </a:r>
            <a:r>
              <a:rPr lang="es-ES" sz="2600" dirty="0" err="1">
                <a:solidFill>
                  <a:srgbClr val="000000"/>
                </a:solidFill>
                <a:latin typeface="Open Sauce"/>
              </a:rPr>
              <a:t>your</a:t>
            </a:r>
            <a:r>
              <a:rPr lang="es-ES" sz="2600" dirty="0">
                <a:solidFill>
                  <a:srgbClr val="000000"/>
                </a:solidFill>
                <a:latin typeface="Open Sauce"/>
              </a:rPr>
              <a:t> </a:t>
            </a:r>
            <a:r>
              <a:rPr lang="es-ES" sz="2600" dirty="0" err="1">
                <a:solidFill>
                  <a:srgbClr val="000000"/>
                </a:solidFill>
                <a:latin typeface="Open Sauce"/>
              </a:rPr>
              <a:t>strategies</a:t>
            </a:r>
            <a:r>
              <a:rPr lang="es-ES" sz="2600" dirty="0">
                <a:solidFill>
                  <a:srgbClr val="000000"/>
                </a:solidFill>
                <a:latin typeface="Open Sauce"/>
              </a:rPr>
              <a:t>, and </a:t>
            </a:r>
            <a:r>
              <a:rPr lang="es-ES" sz="2600" dirty="0" err="1">
                <a:solidFill>
                  <a:srgbClr val="000000"/>
                </a:solidFill>
                <a:latin typeface="Open Sauce"/>
              </a:rPr>
              <a:t>gain</a:t>
            </a:r>
            <a:r>
              <a:rPr lang="es-ES" sz="2600" dirty="0">
                <a:solidFill>
                  <a:srgbClr val="000000"/>
                </a:solidFill>
                <a:latin typeface="Open Sauce"/>
              </a:rPr>
              <a:t> </a:t>
            </a:r>
            <a:r>
              <a:rPr lang="es-ES" sz="2600" dirty="0" err="1">
                <a:solidFill>
                  <a:srgbClr val="000000"/>
                </a:solidFill>
                <a:latin typeface="Open Sauce"/>
              </a:rPr>
              <a:t>insights</a:t>
            </a:r>
            <a:r>
              <a:rPr lang="es-ES" sz="2600" dirty="0">
                <a:solidFill>
                  <a:srgbClr val="000000"/>
                </a:solidFill>
                <a:latin typeface="Open Sauce"/>
              </a:rPr>
              <a:t> </a:t>
            </a:r>
            <a:r>
              <a:rPr lang="es-ES" sz="2600" dirty="0" err="1">
                <a:solidFill>
                  <a:srgbClr val="000000"/>
                </a:solidFill>
                <a:latin typeface="Open Sauce"/>
              </a:rPr>
              <a:t>into</a:t>
            </a:r>
            <a:r>
              <a:rPr lang="es-ES" sz="2600" dirty="0">
                <a:solidFill>
                  <a:srgbClr val="000000"/>
                </a:solidFill>
                <a:latin typeface="Open Sauce"/>
              </a:rPr>
              <a:t> </a:t>
            </a:r>
            <a:r>
              <a:rPr lang="es-ES" sz="2600" dirty="0" err="1">
                <a:solidFill>
                  <a:srgbClr val="000000"/>
                </a:solidFill>
                <a:latin typeface="Open Sauce"/>
              </a:rPr>
              <a:t>your</a:t>
            </a:r>
            <a:r>
              <a:rPr lang="es-ES" sz="2600" dirty="0">
                <a:solidFill>
                  <a:srgbClr val="000000"/>
                </a:solidFill>
                <a:latin typeface="Open Sauce"/>
              </a:rPr>
              <a:t> </a:t>
            </a:r>
            <a:r>
              <a:rPr lang="es-ES" sz="2600" dirty="0" err="1">
                <a:solidFill>
                  <a:srgbClr val="000000"/>
                </a:solidFill>
                <a:latin typeface="Open Sauce"/>
              </a:rPr>
              <a:t>restaurant's</a:t>
            </a:r>
            <a:r>
              <a:rPr lang="es-ES" sz="2600" dirty="0">
                <a:solidFill>
                  <a:srgbClr val="000000"/>
                </a:solidFill>
                <a:latin typeface="Open Sauce"/>
              </a:rPr>
              <a:t> </a:t>
            </a:r>
            <a:r>
              <a:rPr lang="es-ES" sz="2600" dirty="0" err="1">
                <a:solidFill>
                  <a:srgbClr val="000000"/>
                </a:solidFill>
                <a:latin typeface="Open Sauce"/>
              </a:rPr>
              <a:t>financial</a:t>
            </a:r>
            <a:r>
              <a:rPr lang="es-ES" sz="2600" dirty="0">
                <a:solidFill>
                  <a:srgbClr val="000000"/>
                </a:solidFill>
                <a:latin typeface="Open Sauce"/>
              </a:rPr>
              <a:t> </a:t>
            </a:r>
            <a:r>
              <a:rPr lang="es-ES" sz="2600" dirty="0" err="1">
                <a:solidFill>
                  <a:srgbClr val="000000"/>
                </a:solidFill>
                <a:latin typeface="Open Sauce"/>
              </a:rPr>
              <a:t>potential</a:t>
            </a:r>
            <a:r>
              <a:rPr lang="es-ES" sz="2600" dirty="0">
                <a:solidFill>
                  <a:srgbClr val="000000"/>
                </a:solidFill>
                <a:latin typeface="Open Sauce"/>
              </a:rPr>
              <a:t>.</a:t>
            </a:r>
            <a:endParaRPr lang="en-US" sz="2600" dirty="0">
              <a:solidFill>
                <a:srgbClr val="000000"/>
              </a:solidFill>
              <a:latin typeface="Open Sauce"/>
              <a:sym typeface="Open Sauce"/>
            </a:endParaRPr>
          </a:p>
        </p:txBody>
      </p:sp>
      <p:pic>
        <p:nvPicPr>
          <p:cNvPr id="43" name="Imagen 42">
            <a:extLst>
              <a:ext uri="{FF2B5EF4-FFF2-40B4-BE49-F238E27FC236}">
                <a16:creationId xmlns:a16="http://schemas.microsoft.com/office/drawing/2014/main" id="{5C13D799-F92A-D4C3-D521-E4DD42E8CA5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69659" y="2636187"/>
            <a:ext cx="6523467" cy="6523467"/>
          </a:xfrm>
          <a:prstGeom prst="rect">
            <a:avLst/>
          </a:prstGeom>
        </p:spPr>
      </p:pic>
      <p:pic>
        <p:nvPicPr>
          <p:cNvPr id="55" name="Imagen 54">
            <a:extLst>
              <a:ext uri="{FF2B5EF4-FFF2-40B4-BE49-F238E27FC236}">
                <a16:creationId xmlns:a16="http://schemas.microsoft.com/office/drawing/2014/main" id="{29FA07D5-4880-5129-0A6B-3439BE21BF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136" y="56518"/>
            <a:ext cx="1075790" cy="10757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90"/>
            <a:chOff x="0" y="0"/>
            <a:chExt cx="24384000" cy="13585986"/>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930005" y="406591"/>
              <a:ext cx="2490621" cy="437727"/>
            </a:xfrm>
            <a:prstGeom prst="rect">
              <a:avLst/>
            </a:prstGeom>
          </p:spPr>
          <p:txBody>
            <a:bodyPr wrap="square"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RestoMetrics</a:t>
              </a:r>
              <a:endParaRPr lang="en-US" sz="2000" dirty="0">
                <a:solidFill>
                  <a:srgbClr val="FFFFFF"/>
                </a:solidFill>
                <a:latin typeface="Open Sauce"/>
                <a:ea typeface="Open Sauce"/>
                <a:cs typeface="Open Sauce"/>
                <a:sym typeface="Open Sauce"/>
              </a:endParaRP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16099" y="406591"/>
              <a:ext cx="2348110" cy="449792"/>
            </a:xfrm>
            <a:prstGeom prst="rect">
              <a:avLst/>
            </a:prstGeom>
          </p:spPr>
          <p:txBody>
            <a:bodyPr lIns="0" tIns="0" rIns="0" bIns="0" rtlCol="0" anchor="t">
              <a:spAutoFit/>
            </a:bodyPr>
            <a:lstStyle/>
            <a:p>
              <a:pPr algn="l">
                <a:lnSpc>
                  <a:spcPts val="2800"/>
                </a:lnSpc>
              </a:pPr>
              <a:r>
                <a:rPr lang="en-US" sz="2000" dirty="0">
                  <a:solidFill>
                    <a:srgbClr val="FFFFFF"/>
                  </a:solidFill>
                  <a:latin typeface="Open Sauce"/>
                  <a:ea typeface="Open Sauce"/>
                  <a:cs typeface="Open Sauce"/>
                  <a:sym typeface="Open Sauce"/>
                </a:rPr>
                <a:t>Introduction </a:t>
              </a:r>
            </a:p>
          </p:txBody>
        </p:sp>
        <p:grpSp>
          <p:nvGrpSpPr>
            <p:cNvPr id="7" name="Group 7"/>
            <p:cNvGrpSpPr/>
            <p:nvPr/>
          </p:nvGrpSpPr>
          <p:grpSpPr>
            <a:xfrm>
              <a:off x="0" y="1358599"/>
              <a:ext cx="24384000" cy="12227387"/>
              <a:chOff x="0" y="0"/>
              <a:chExt cx="4862686" cy="2438400"/>
            </a:xfrm>
          </p:grpSpPr>
          <p:sp>
            <p:nvSpPr>
              <p:cNvPr id="8" name="Freeform 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9" name="TextBox 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dirty="0"/>
            </a:p>
          </p:txBody>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0" name="Group 20"/>
            <p:cNvGrpSpPr/>
            <p:nvPr/>
          </p:nvGrpSpPr>
          <p:grpSpPr>
            <a:xfrm>
              <a:off x="522602" y="146494"/>
              <a:ext cx="23559999" cy="796140"/>
              <a:chOff x="76200" y="-76201"/>
              <a:chExt cx="24053045" cy="812801"/>
            </a:xfrm>
          </p:grpSpPr>
          <p:sp>
            <p:nvSpPr>
              <p:cNvPr id="21" name="Freeform 21"/>
              <p:cNvSpPr/>
              <p:nvPr/>
            </p:nvSpPr>
            <p:spPr>
              <a:xfrm>
                <a:off x="23316445" y="-7620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06591"/>
              <a:ext cx="3620451" cy="449792"/>
            </a:xfrm>
            <a:prstGeom prst="rect">
              <a:avLst/>
            </a:prstGeom>
          </p:spPr>
          <p:txBody>
            <a:bodyPr lIns="0" tIns="0" rIns="0" bIns="0" rtlCol="0" anchor="t">
              <a:spAutoFit/>
            </a:bodyPr>
            <a:lstStyle/>
            <a:p>
              <a:pPr algn="l">
                <a:lnSpc>
                  <a:spcPts val="2800"/>
                </a:lnSpc>
              </a:pPr>
              <a:r>
                <a:rPr lang="en-US" sz="2000" dirty="0">
                  <a:solidFill>
                    <a:srgbClr val="000000"/>
                  </a:solidFill>
                  <a:latin typeface="Open Sauce"/>
                  <a:ea typeface="Open Sauce"/>
                  <a:cs typeface="Open Sauce"/>
                  <a:sym typeface="Open Sauce"/>
                </a:rPr>
                <a:t>Objectives</a:t>
              </a:r>
            </a:p>
          </p:txBody>
        </p:sp>
        <p:sp>
          <p:nvSpPr>
            <p:cNvPr id="24" name="TextBox 24"/>
            <p:cNvSpPr txBox="1"/>
            <p:nvPr/>
          </p:nvSpPr>
          <p:spPr>
            <a:xfrm>
              <a:off x="3011059" y="1710529"/>
              <a:ext cx="11610319" cy="558872"/>
            </a:xfrm>
            <a:prstGeom prst="rect">
              <a:avLst/>
            </a:prstGeom>
          </p:spPr>
          <p:txBody>
            <a:bodyPr lIns="0" tIns="0" rIns="0" bIns="0" rtlCol="0" anchor="t">
              <a:spAutoFit/>
            </a:bodyPr>
            <a:lstStyle/>
            <a:p>
              <a:pPr algn="l">
                <a:lnSpc>
                  <a:spcPts val="3499"/>
                </a:lnSpc>
              </a:pPr>
              <a:r>
                <a:rPr lang="en-US" sz="2499" dirty="0">
                  <a:solidFill>
                    <a:srgbClr val="48494E"/>
                  </a:solidFill>
                  <a:latin typeface="Open Sauce"/>
                  <a:sym typeface="Open Sauce"/>
                </a:rPr>
                <a:t>Objectives</a:t>
              </a:r>
            </a:p>
          </p:txBody>
        </p:sp>
      </p:grpSp>
      <p:sp>
        <p:nvSpPr>
          <p:cNvPr id="31" name="TextBox 31"/>
          <p:cNvSpPr txBox="1"/>
          <p:nvPr/>
        </p:nvSpPr>
        <p:spPr>
          <a:xfrm>
            <a:off x="1028700" y="2181735"/>
            <a:ext cx="16184137" cy="1407693"/>
          </a:xfrm>
          <a:prstGeom prst="rect">
            <a:avLst/>
          </a:prstGeom>
        </p:spPr>
        <p:txBody>
          <a:bodyPr lIns="0" tIns="0" rIns="0" bIns="0" rtlCol="0" anchor="t">
            <a:spAutoFit/>
          </a:bodyPr>
          <a:lstStyle/>
          <a:p>
            <a:pPr algn="l">
              <a:lnSpc>
                <a:spcPts val="12040"/>
              </a:lnSpc>
              <a:spcBef>
                <a:spcPct val="0"/>
              </a:spcBef>
            </a:pPr>
            <a:r>
              <a:rPr lang="en-US" sz="8600" b="1" dirty="0">
                <a:solidFill>
                  <a:srgbClr val="000000"/>
                </a:solidFill>
                <a:latin typeface="Open Sauce Heavy"/>
                <a:ea typeface="Open Sauce Heavy"/>
                <a:cs typeface="Open Sauce Heavy"/>
                <a:sym typeface="Open Sauce Heavy"/>
              </a:rPr>
              <a:t>Objectives</a:t>
            </a:r>
          </a:p>
        </p:txBody>
      </p:sp>
      <p:pic>
        <p:nvPicPr>
          <p:cNvPr id="35" name="Imagen 34">
            <a:extLst>
              <a:ext uri="{FF2B5EF4-FFF2-40B4-BE49-F238E27FC236}">
                <a16:creationId xmlns:a16="http://schemas.microsoft.com/office/drawing/2014/main" id="{74E3387F-3C4C-7125-EA6B-4532E53D703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136" y="56518"/>
            <a:ext cx="1075790" cy="1075790"/>
          </a:xfrm>
          <a:prstGeom prst="rect">
            <a:avLst/>
          </a:prstGeom>
        </p:spPr>
      </p:pic>
      <p:grpSp>
        <p:nvGrpSpPr>
          <p:cNvPr id="36" name="Group 27">
            <a:extLst>
              <a:ext uri="{FF2B5EF4-FFF2-40B4-BE49-F238E27FC236}">
                <a16:creationId xmlns:a16="http://schemas.microsoft.com/office/drawing/2014/main" id="{73878AAD-ADE4-48E7-653F-98AEB8F8D3C5}"/>
              </a:ext>
            </a:extLst>
          </p:cNvPr>
          <p:cNvGrpSpPr/>
          <p:nvPr/>
        </p:nvGrpSpPr>
        <p:grpSpPr>
          <a:xfrm>
            <a:off x="1447800" y="4516139"/>
            <a:ext cx="4881704" cy="1118777"/>
            <a:chOff x="0" y="0"/>
            <a:chExt cx="1773297" cy="406400"/>
          </a:xfrm>
        </p:grpSpPr>
        <p:sp>
          <p:nvSpPr>
            <p:cNvPr id="37" name="Freeform 28">
              <a:extLst>
                <a:ext uri="{FF2B5EF4-FFF2-40B4-BE49-F238E27FC236}">
                  <a16:creationId xmlns:a16="http://schemas.microsoft.com/office/drawing/2014/main" id="{67306355-8CA9-8957-B377-4A5EE55AF90A}"/>
                </a:ext>
              </a:extLst>
            </p:cNvPr>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grpSp>
        <p:nvGrpSpPr>
          <p:cNvPr id="38" name="Group 29">
            <a:extLst>
              <a:ext uri="{FF2B5EF4-FFF2-40B4-BE49-F238E27FC236}">
                <a16:creationId xmlns:a16="http://schemas.microsoft.com/office/drawing/2014/main" id="{527C01BB-B59A-2B5A-1BE1-9244695F5A30}"/>
              </a:ext>
            </a:extLst>
          </p:cNvPr>
          <p:cNvGrpSpPr/>
          <p:nvPr/>
        </p:nvGrpSpPr>
        <p:grpSpPr>
          <a:xfrm>
            <a:off x="6699065" y="4516139"/>
            <a:ext cx="4881704" cy="1118777"/>
            <a:chOff x="0" y="0"/>
            <a:chExt cx="1773297" cy="406400"/>
          </a:xfrm>
        </p:grpSpPr>
        <p:sp>
          <p:nvSpPr>
            <p:cNvPr id="39" name="Freeform 30">
              <a:extLst>
                <a:ext uri="{FF2B5EF4-FFF2-40B4-BE49-F238E27FC236}">
                  <a16:creationId xmlns:a16="http://schemas.microsoft.com/office/drawing/2014/main" id="{D4ED45D1-1501-328B-77AF-7802A014D3D1}"/>
                </a:ext>
              </a:extLst>
            </p:cNvPr>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grpSp>
        <p:nvGrpSpPr>
          <p:cNvPr id="40" name="Group 31">
            <a:extLst>
              <a:ext uri="{FF2B5EF4-FFF2-40B4-BE49-F238E27FC236}">
                <a16:creationId xmlns:a16="http://schemas.microsoft.com/office/drawing/2014/main" id="{2F6CC56F-5D3C-4B17-9B4A-25A3F1195D13}"/>
              </a:ext>
            </a:extLst>
          </p:cNvPr>
          <p:cNvGrpSpPr/>
          <p:nvPr/>
        </p:nvGrpSpPr>
        <p:grpSpPr>
          <a:xfrm>
            <a:off x="11950330" y="4516139"/>
            <a:ext cx="4881704" cy="1118777"/>
            <a:chOff x="0" y="0"/>
            <a:chExt cx="1773297" cy="406400"/>
          </a:xfrm>
        </p:grpSpPr>
        <p:sp>
          <p:nvSpPr>
            <p:cNvPr id="41" name="Freeform 32">
              <a:extLst>
                <a:ext uri="{FF2B5EF4-FFF2-40B4-BE49-F238E27FC236}">
                  <a16:creationId xmlns:a16="http://schemas.microsoft.com/office/drawing/2014/main" id="{479AD705-76F4-D8CD-3E0E-127D83380D1A}"/>
                </a:ext>
              </a:extLst>
            </p:cNvPr>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sp>
      </p:grpSp>
      <p:sp>
        <p:nvSpPr>
          <p:cNvPr id="42" name="Freeform 33">
            <a:extLst>
              <a:ext uri="{FF2B5EF4-FFF2-40B4-BE49-F238E27FC236}">
                <a16:creationId xmlns:a16="http://schemas.microsoft.com/office/drawing/2014/main" id="{1939E2C5-BE2F-CF72-26A3-54F48C5476A0}"/>
              </a:ext>
            </a:extLst>
          </p:cNvPr>
          <p:cNvSpPr/>
          <p:nvPr/>
        </p:nvSpPr>
        <p:spPr>
          <a:xfrm>
            <a:off x="1662523" y="4208680"/>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3" name="TextBox 34">
            <a:extLst>
              <a:ext uri="{FF2B5EF4-FFF2-40B4-BE49-F238E27FC236}">
                <a16:creationId xmlns:a16="http://schemas.microsoft.com/office/drawing/2014/main" id="{6AF4365E-CEA6-08D6-56FF-178E86F9C81F}"/>
              </a:ext>
            </a:extLst>
          </p:cNvPr>
          <p:cNvSpPr txBox="1"/>
          <p:nvPr/>
        </p:nvSpPr>
        <p:spPr>
          <a:xfrm>
            <a:off x="7202977" y="4824008"/>
            <a:ext cx="3965957" cy="463525"/>
          </a:xfrm>
          <a:prstGeom prst="rect">
            <a:avLst/>
          </a:prstGeom>
        </p:spPr>
        <p:txBody>
          <a:bodyPr lIns="0" tIns="0" rIns="0" bIns="0" rtlCol="0" anchor="t">
            <a:spAutoFit/>
          </a:bodyPr>
          <a:lstStyle/>
          <a:p>
            <a:pPr algn="ctr">
              <a:lnSpc>
                <a:spcPts val="3900"/>
              </a:lnSpc>
            </a:pPr>
            <a:r>
              <a:rPr lang="en-US" sz="3000" b="1" dirty="0">
                <a:solidFill>
                  <a:srgbClr val="000000"/>
                </a:solidFill>
                <a:latin typeface="Open Sauce Heavy"/>
                <a:ea typeface="Open Sauce Heavy"/>
                <a:cs typeface="Open Sauce Heavy"/>
                <a:sym typeface="Open Sauce Heavy"/>
              </a:rPr>
              <a:t>Showcase</a:t>
            </a:r>
          </a:p>
        </p:txBody>
      </p:sp>
      <p:sp>
        <p:nvSpPr>
          <p:cNvPr id="44" name="TextBox 35">
            <a:extLst>
              <a:ext uri="{FF2B5EF4-FFF2-40B4-BE49-F238E27FC236}">
                <a16:creationId xmlns:a16="http://schemas.microsoft.com/office/drawing/2014/main" id="{6796B3F7-8BFF-ED35-AF59-D757A2365FC3}"/>
              </a:ext>
            </a:extLst>
          </p:cNvPr>
          <p:cNvSpPr txBox="1"/>
          <p:nvPr/>
        </p:nvSpPr>
        <p:spPr>
          <a:xfrm>
            <a:off x="12442333" y="4834429"/>
            <a:ext cx="3965957" cy="463525"/>
          </a:xfrm>
          <a:prstGeom prst="rect">
            <a:avLst/>
          </a:prstGeom>
        </p:spPr>
        <p:txBody>
          <a:bodyPr lIns="0" tIns="0" rIns="0" bIns="0" rtlCol="0" anchor="t">
            <a:spAutoFit/>
          </a:bodyPr>
          <a:lstStyle/>
          <a:p>
            <a:pPr algn="ctr">
              <a:lnSpc>
                <a:spcPts val="3900"/>
              </a:lnSpc>
            </a:pPr>
            <a:r>
              <a:rPr lang="en-US" sz="3000" b="1" dirty="0">
                <a:solidFill>
                  <a:srgbClr val="000000"/>
                </a:solidFill>
                <a:latin typeface="Open Sauce Heavy"/>
                <a:ea typeface="Open Sauce Heavy"/>
                <a:cs typeface="Open Sauce Heavy"/>
                <a:sym typeface="Open Sauce Heavy"/>
              </a:rPr>
              <a:t>Conclusions</a:t>
            </a:r>
          </a:p>
        </p:txBody>
      </p:sp>
      <p:sp>
        <p:nvSpPr>
          <p:cNvPr id="45" name="Freeform 36">
            <a:extLst>
              <a:ext uri="{FF2B5EF4-FFF2-40B4-BE49-F238E27FC236}">
                <a16:creationId xmlns:a16="http://schemas.microsoft.com/office/drawing/2014/main" id="{A3CBF0DB-43A4-A1AB-BEFB-8616ADF44AF8}"/>
              </a:ext>
            </a:extLst>
          </p:cNvPr>
          <p:cNvSpPr/>
          <p:nvPr/>
        </p:nvSpPr>
        <p:spPr>
          <a:xfrm>
            <a:off x="6913788" y="4208680"/>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6" name="Freeform 37">
            <a:extLst>
              <a:ext uri="{FF2B5EF4-FFF2-40B4-BE49-F238E27FC236}">
                <a16:creationId xmlns:a16="http://schemas.microsoft.com/office/drawing/2014/main" id="{3D327CCE-C3FC-90BD-86F5-058A3A717E2C}"/>
              </a:ext>
            </a:extLst>
          </p:cNvPr>
          <p:cNvSpPr/>
          <p:nvPr/>
        </p:nvSpPr>
        <p:spPr>
          <a:xfrm>
            <a:off x="12165053" y="4208680"/>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7" name="TextBox 39">
            <a:extLst>
              <a:ext uri="{FF2B5EF4-FFF2-40B4-BE49-F238E27FC236}">
                <a16:creationId xmlns:a16="http://schemas.microsoft.com/office/drawing/2014/main" id="{DFC3503E-003C-2C94-5799-7667C72ACDD3}"/>
              </a:ext>
            </a:extLst>
          </p:cNvPr>
          <p:cNvSpPr txBox="1"/>
          <p:nvPr/>
        </p:nvSpPr>
        <p:spPr>
          <a:xfrm>
            <a:off x="1749758" y="5878772"/>
            <a:ext cx="4201164" cy="2988960"/>
          </a:xfrm>
          <a:prstGeom prst="rect">
            <a:avLst/>
          </a:prstGeom>
        </p:spPr>
        <p:txBody>
          <a:bodyPr lIns="0" tIns="0" rIns="0" bIns="0" rtlCol="0" anchor="t">
            <a:spAutoFit/>
          </a:bodyPr>
          <a:lstStyle/>
          <a:p>
            <a:pPr algn="just"/>
            <a:r>
              <a:rPr lang="es-ES" sz="2800" dirty="0"/>
              <a:t>Understanding </a:t>
            </a:r>
            <a:r>
              <a:rPr lang="es-ES" sz="2800" dirty="0" err="1"/>
              <a:t>why</a:t>
            </a:r>
            <a:r>
              <a:rPr lang="es-ES" sz="2800" dirty="0"/>
              <a:t> </a:t>
            </a:r>
            <a:r>
              <a:rPr lang="es-ES" sz="2800" dirty="0" err="1"/>
              <a:t>RestoMetrics</a:t>
            </a:r>
            <a:r>
              <a:rPr lang="es-ES" sz="2800" dirty="0"/>
              <a:t> </a:t>
            </a:r>
            <a:r>
              <a:rPr lang="es-ES" sz="2800" dirty="0" err="1"/>
              <a:t>is</a:t>
            </a:r>
            <a:r>
              <a:rPr lang="es-ES" sz="2800" dirty="0"/>
              <a:t> </a:t>
            </a:r>
            <a:r>
              <a:rPr lang="es-ES" sz="2800" dirty="0" err="1"/>
              <a:t>useful</a:t>
            </a:r>
            <a:r>
              <a:rPr lang="es-ES" sz="2800" dirty="0"/>
              <a:t> </a:t>
            </a:r>
            <a:r>
              <a:rPr lang="es-ES" sz="2800" dirty="0" err="1"/>
              <a:t>is</a:t>
            </a:r>
            <a:r>
              <a:rPr lang="es-ES" sz="2800" dirty="0"/>
              <a:t> </a:t>
            </a:r>
            <a:r>
              <a:rPr lang="es-ES" sz="2800" dirty="0" err="1"/>
              <a:t>key</a:t>
            </a:r>
            <a:r>
              <a:rPr lang="es-ES" sz="2800" dirty="0"/>
              <a:t>.</a:t>
            </a:r>
          </a:p>
          <a:p>
            <a:pPr algn="just"/>
            <a:r>
              <a:rPr lang="es-ES" sz="2800" dirty="0"/>
              <a:t>Restaurant </a:t>
            </a:r>
            <a:r>
              <a:rPr lang="es-ES" sz="2800" dirty="0" err="1"/>
              <a:t>management</a:t>
            </a:r>
            <a:r>
              <a:rPr lang="es-ES" sz="2800" dirty="0"/>
              <a:t> </a:t>
            </a:r>
            <a:r>
              <a:rPr lang="es-ES" sz="2800" dirty="0" err="1"/>
              <a:t>is</a:t>
            </a:r>
            <a:r>
              <a:rPr lang="es-ES" sz="2800" dirty="0"/>
              <a:t> </a:t>
            </a:r>
            <a:r>
              <a:rPr lang="es-ES" sz="2800" dirty="0" err="1"/>
              <a:t>complex</a:t>
            </a:r>
            <a:r>
              <a:rPr lang="es-ES" sz="2800" dirty="0"/>
              <a:t>, and </a:t>
            </a:r>
            <a:r>
              <a:rPr lang="es-ES" sz="2800" dirty="0" err="1"/>
              <a:t>without</a:t>
            </a:r>
            <a:r>
              <a:rPr lang="es-ES" sz="2800" dirty="0"/>
              <a:t> </a:t>
            </a:r>
            <a:r>
              <a:rPr lang="es-ES" sz="2800" dirty="0" err="1"/>
              <a:t>proper</a:t>
            </a:r>
            <a:r>
              <a:rPr lang="es-ES" sz="2800" dirty="0"/>
              <a:t> </a:t>
            </a:r>
            <a:r>
              <a:rPr lang="es-ES" sz="2800" dirty="0" err="1"/>
              <a:t>oversight</a:t>
            </a:r>
            <a:r>
              <a:rPr lang="es-ES" sz="2800" dirty="0"/>
              <a:t>, </a:t>
            </a:r>
            <a:r>
              <a:rPr lang="es-ES" sz="2800" dirty="0" err="1"/>
              <a:t>success</a:t>
            </a:r>
            <a:r>
              <a:rPr lang="es-ES" sz="2800" dirty="0"/>
              <a:t> can be </a:t>
            </a:r>
            <a:r>
              <a:rPr lang="es-ES" sz="2800" dirty="0" err="1"/>
              <a:t>difficult</a:t>
            </a:r>
            <a:r>
              <a:rPr lang="es-ES" sz="2800" dirty="0"/>
              <a:t> </a:t>
            </a:r>
            <a:r>
              <a:rPr lang="es-ES" sz="2800" dirty="0" err="1"/>
              <a:t>to</a:t>
            </a:r>
            <a:r>
              <a:rPr lang="es-ES" sz="2800" dirty="0"/>
              <a:t> </a:t>
            </a:r>
            <a:r>
              <a:rPr lang="es-ES" sz="2800" dirty="0" err="1"/>
              <a:t>achieve</a:t>
            </a:r>
            <a:endParaRPr lang="es-ES" sz="2800" dirty="0"/>
          </a:p>
          <a:p>
            <a:pPr algn="l">
              <a:lnSpc>
                <a:spcPts val="3380"/>
              </a:lnSpc>
            </a:pPr>
            <a:endParaRPr lang="en-US" sz="2600" dirty="0">
              <a:solidFill>
                <a:srgbClr val="000000"/>
              </a:solidFill>
              <a:latin typeface="Open Sauce"/>
              <a:ea typeface="Open Sauce"/>
              <a:cs typeface="Open Sauce"/>
              <a:sym typeface="Open Sauce"/>
            </a:endParaRPr>
          </a:p>
        </p:txBody>
      </p:sp>
      <p:sp>
        <p:nvSpPr>
          <p:cNvPr id="48" name="TextBox 40">
            <a:extLst>
              <a:ext uri="{FF2B5EF4-FFF2-40B4-BE49-F238E27FC236}">
                <a16:creationId xmlns:a16="http://schemas.microsoft.com/office/drawing/2014/main" id="{BCEFE044-6119-B12F-B4F5-4801F0C9BFA9}"/>
              </a:ext>
            </a:extLst>
          </p:cNvPr>
          <p:cNvSpPr txBox="1"/>
          <p:nvPr/>
        </p:nvSpPr>
        <p:spPr>
          <a:xfrm>
            <a:off x="1867362" y="4810609"/>
            <a:ext cx="3965957" cy="463525"/>
          </a:xfrm>
          <a:prstGeom prst="rect">
            <a:avLst/>
          </a:prstGeom>
        </p:spPr>
        <p:txBody>
          <a:bodyPr lIns="0" tIns="0" rIns="0" bIns="0" rtlCol="0" anchor="t">
            <a:spAutoFit/>
          </a:bodyPr>
          <a:lstStyle/>
          <a:p>
            <a:pPr algn="ctr">
              <a:lnSpc>
                <a:spcPts val="3900"/>
              </a:lnSpc>
            </a:pPr>
            <a:r>
              <a:rPr lang="en-US" sz="3000" b="1" dirty="0">
                <a:solidFill>
                  <a:srgbClr val="000000"/>
                </a:solidFill>
                <a:latin typeface="Open Sauce Heavy"/>
                <a:ea typeface="Open Sauce Heavy"/>
                <a:cs typeface="Open Sauce Heavy"/>
                <a:sym typeface="Open Sauce Heavy"/>
              </a:rPr>
              <a:t>Issue</a:t>
            </a:r>
          </a:p>
        </p:txBody>
      </p:sp>
      <p:sp>
        <p:nvSpPr>
          <p:cNvPr id="49" name="TextBox 41">
            <a:extLst>
              <a:ext uri="{FF2B5EF4-FFF2-40B4-BE49-F238E27FC236}">
                <a16:creationId xmlns:a16="http://schemas.microsoft.com/office/drawing/2014/main" id="{F172E651-9844-A173-CAE6-E4DBC2695FA8}"/>
              </a:ext>
            </a:extLst>
          </p:cNvPr>
          <p:cNvSpPr txBox="1"/>
          <p:nvPr/>
        </p:nvSpPr>
        <p:spPr>
          <a:xfrm>
            <a:off x="7073465" y="5878772"/>
            <a:ext cx="4201164" cy="1729833"/>
          </a:xfrm>
          <a:prstGeom prst="rect">
            <a:avLst/>
          </a:prstGeom>
        </p:spPr>
        <p:txBody>
          <a:bodyPr lIns="0" tIns="0" rIns="0" bIns="0" rtlCol="0" anchor="t">
            <a:spAutoFit/>
          </a:bodyPr>
          <a:lstStyle/>
          <a:p>
            <a:pPr algn="just">
              <a:lnSpc>
                <a:spcPts val="3380"/>
              </a:lnSpc>
            </a:pPr>
            <a:r>
              <a:rPr lang="en-US" sz="2800" dirty="0">
                <a:sym typeface="Open Sauce"/>
              </a:rPr>
              <a:t>In this part we are going to show the actual web-app and analyze all its features and functionalities.</a:t>
            </a:r>
          </a:p>
        </p:txBody>
      </p:sp>
      <p:sp>
        <p:nvSpPr>
          <p:cNvPr id="50" name="TextBox 42">
            <a:extLst>
              <a:ext uri="{FF2B5EF4-FFF2-40B4-BE49-F238E27FC236}">
                <a16:creationId xmlns:a16="http://schemas.microsoft.com/office/drawing/2014/main" id="{6A4A5BA1-A8C3-3860-B21A-6F02BECCC91B}"/>
              </a:ext>
            </a:extLst>
          </p:cNvPr>
          <p:cNvSpPr txBox="1"/>
          <p:nvPr/>
        </p:nvSpPr>
        <p:spPr>
          <a:xfrm>
            <a:off x="12324730" y="5878772"/>
            <a:ext cx="4201164" cy="2165849"/>
          </a:xfrm>
          <a:prstGeom prst="rect">
            <a:avLst/>
          </a:prstGeom>
        </p:spPr>
        <p:txBody>
          <a:bodyPr lIns="0" tIns="0" rIns="0" bIns="0" rtlCol="0" anchor="t">
            <a:spAutoFit/>
          </a:bodyPr>
          <a:lstStyle/>
          <a:p>
            <a:pPr algn="just">
              <a:lnSpc>
                <a:spcPts val="3380"/>
              </a:lnSpc>
            </a:pPr>
            <a:r>
              <a:rPr lang="en-US" sz="2800" dirty="0">
                <a:sym typeface="Open Sauce"/>
              </a:rPr>
              <a:t>Finishing with the final conclusions and the overall analysis of the tool and see future implementations and uses.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120872"/>
            <a:ext cx="19649964" cy="10189490"/>
            <a:chOff x="0" y="0"/>
            <a:chExt cx="26199952" cy="13585986"/>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77295" y="421064"/>
              <a:ext cx="2490621" cy="437727"/>
            </a:xfrm>
            <a:prstGeom prst="rect">
              <a:avLst/>
            </a:prstGeom>
          </p:spPr>
          <p:txBody>
            <a:bodyPr wrap="square"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RestoMetrics</a:t>
              </a:r>
              <a:endParaRPr lang="en-US" sz="2000" dirty="0">
                <a:solidFill>
                  <a:srgbClr val="FFFFFF"/>
                </a:solidFill>
                <a:latin typeface="Open Sauce"/>
                <a:ea typeface="Open Sauce"/>
                <a:cs typeface="Open Sauce"/>
                <a:sym typeface="Open Sauce"/>
              </a:endParaRP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dirty="0">
                  <a:solidFill>
                    <a:srgbClr val="FFFFFF"/>
                  </a:solidFill>
                  <a:latin typeface="Open Sauce"/>
                  <a:ea typeface="Open Sauce"/>
                  <a:cs typeface="Open Sauce"/>
                  <a:sym typeface="Open Sauce"/>
                </a:rPr>
                <a:t>Introduction</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0" name="TextBox 10"/>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Objectives</a:t>
              </a: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p:nvPr/>
          </p:nvGrpSpPr>
          <p:grpSpPr>
            <a:xfrm>
              <a:off x="2134357" y="1667637"/>
              <a:ext cx="20878043" cy="680568"/>
              <a:chOff x="0" y="0"/>
              <a:chExt cx="12467294" cy="406400"/>
            </a:xfrm>
          </p:grpSpPr>
          <p:sp>
            <p:nvSpPr>
              <p:cNvPr id="18" name="Freeform 18"/>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19" name="TextBox 19"/>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0" name="Freeform 20"/>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1" name="Group 21"/>
            <p:cNvGrpSpPr/>
            <p:nvPr/>
          </p:nvGrpSpPr>
          <p:grpSpPr>
            <a:xfrm>
              <a:off x="522602" y="156415"/>
              <a:ext cx="23279904" cy="796139"/>
              <a:chOff x="76200" y="-66072"/>
              <a:chExt cx="23767088" cy="812800"/>
            </a:xfrm>
          </p:grpSpPr>
          <p:sp>
            <p:nvSpPr>
              <p:cNvPr id="22" name="Freeform 22"/>
              <p:cNvSpPr/>
              <p:nvPr/>
            </p:nvSpPr>
            <p:spPr>
              <a:xfrm>
                <a:off x="23030488" y="-66072"/>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4" name="TextBox 24"/>
            <p:cNvSpPr txBox="1"/>
            <p:nvPr/>
          </p:nvSpPr>
          <p:spPr>
            <a:xfrm>
              <a:off x="9899668" y="286528"/>
              <a:ext cx="3620451" cy="916491"/>
            </a:xfrm>
            <a:prstGeom prst="rect">
              <a:avLst/>
            </a:prstGeom>
          </p:spPr>
          <p:txBody>
            <a:bodyPr lIns="0" tIns="0" rIns="0" bIns="0" rtlCol="0" anchor="t">
              <a:spAutoFit/>
            </a:bodyPr>
            <a:lstStyle/>
            <a:p>
              <a:pPr algn="ctr">
                <a:lnSpc>
                  <a:spcPts val="2800"/>
                </a:lnSpc>
              </a:pPr>
              <a:r>
                <a:rPr lang="en-US" sz="2000" dirty="0">
                  <a:solidFill>
                    <a:srgbClr val="000000"/>
                  </a:solidFill>
                  <a:latin typeface="Open Sauce"/>
                  <a:ea typeface="Open Sauce"/>
                  <a:cs typeface="Open Sauce"/>
                  <a:sym typeface="Open Sauce"/>
                </a:rPr>
                <a:t>Implementation Details</a:t>
              </a:r>
            </a:p>
          </p:txBody>
        </p:sp>
        <p:sp>
          <p:nvSpPr>
            <p:cNvPr id="25" name="TextBox 25"/>
            <p:cNvSpPr txBox="1"/>
            <p:nvPr/>
          </p:nvSpPr>
          <p:spPr>
            <a:xfrm>
              <a:off x="3011059" y="1710529"/>
              <a:ext cx="11610319" cy="547159"/>
            </a:xfrm>
            <a:prstGeom prst="rect">
              <a:avLst/>
            </a:prstGeom>
          </p:spPr>
          <p:txBody>
            <a:bodyPr lIns="0" tIns="0" rIns="0" bIns="0" rtlCol="0" anchor="t">
              <a:spAutoFit/>
            </a:bodyPr>
            <a:lstStyle/>
            <a:p>
              <a:pPr algn="l">
                <a:lnSpc>
                  <a:spcPts val="3499"/>
                </a:lnSpc>
              </a:pPr>
              <a:r>
                <a:rPr lang="en-US" sz="2499" dirty="0">
                  <a:solidFill>
                    <a:srgbClr val="48494E"/>
                  </a:solidFill>
                  <a:latin typeface="Open Sauce"/>
                  <a:ea typeface="Open Sauce"/>
                  <a:cs typeface="Open Sauce"/>
                  <a:sym typeface="Open Sauce"/>
                </a:rPr>
                <a:t>Implementation Details</a:t>
              </a:r>
            </a:p>
          </p:txBody>
        </p:sp>
        <p:sp>
          <p:nvSpPr>
            <p:cNvPr id="26" name="Freeform 26"/>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sp>
        <p:nvSpPr>
          <p:cNvPr id="27" name="TextBox 27"/>
          <p:cNvSpPr txBox="1"/>
          <p:nvPr/>
        </p:nvSpPr>
        <p:spPr>
          <a:xfrm>
            <a:off x="-533400" y="2429635"/>
            <a:ext cx="10496923" cy="2641749"/>
          </a:xfrm>
          <a:prstGeom prst="rect">
            <a:avLst/>
          </a:prstGeom>
        </p:spPr>
        <p:txBody>
          <a:bodyPr wrap="square" lIns="0" tIns="0" rIns="0" bIns="0" rtlCol="0" anchor="t">
            <a:spAutoFit/>
          </a:bodyPr>
          <a:lstStyle/>
          <a:p>
            <a:pPr algn="ctr">
              <a:lnSpc>
                <a:spcPts val="10319"/>
              </a:lnSpc>
            </a:pPr>
            <a:r>
              <a:rPr lang="en-US" sz="8599" b="1" dirty="0">
                <a:solidFill>
                  <a:srgbClr val="000000"/>
                </a:solidFill>
                <a:latin typeface="Open Sauce Heavy"/>
                <a:ea typeface="Open Sauce Heavy"/>
                <a:cs typeface="Open Sauce Heavy"/>
                <a:sym typeface="Open Sauce Heavy"/>
              </a:rPr>
              <a:t>Implementation Details</a:t>
            </a:r>
          </a:p>
        </p:txBody>
      </p:sp>
      <p:sp>
        <p:nvSpPr>
          <p:cNvPr id="28" name="TextBox 28"/>
          <p:cNvSpPr txBox="1"/>
          <p:nvPr/>
        </p:nvSpPr>
        <p:spPr>
          <a:xfrm>
            <a:off x="9441652" y="4584811"/>
            <a:ext cx="7373159" cy="2147704"/>
          </a:xfrm>
          <a:prstGeom prst="rect">
            <a:avLst/>
          </a:prstGeom>
        </p:spPr>
        <p:txBody>
          <a:bodyPr lIns="0" tIns="0" rIns="0" bIns="0" rtlCol="0" anchor="t">
            <a:spAutoFit/>
          </a:bodyPr>
          <a:lstStyle/>
          <a:p>
            <a:pPr algn="just">
              <a:lnSpc>
                <a:spcPts val="3380"/>
              </a:lnSpc>
            </a:pPr>
            <a:r>
              <a:rPr lang="es-ES" sz="2600" dirty="0" err="1">
                <a:solidFill>
                  <a:srgbClr val="000000"/>
                </a:solidFill>
                <a:latin typeface="Open Sauce"/>
              </a:rPr>
              <a:t>Built</a:t>
            </a:r>
            <a:r>
              <a:rPr lang="es-ES" sz="2600" dirty="0">
                <a:solidFill>
                  <a:srgbClr val="000000"/>
                </a:solidFill>
                <a:latin typeface="Open Sauce"/>
              </a:rPr>
              <a:t> </a:t>
            </a:r>
            <a:r>
              <a:rPr lang="es-ES" sz="2600" dirty="0" err="1">
                <a:solidFill>
                  <a:srgbClr val="000000"/>
                </a:solidFill>
                <a:latin typeface="Open Sauce"/>
              </a:rPr>
              <a:t>using</a:t>
            </a:r>
            <a:r>
              <a:rPr lang="es-ES" sz="2600" dirty="0">
                <a:solidFill>
                  <a:srgbClr val="000000"/>
                </a:solidFill>
                <a:latin typeface="Open Sauce"/>
              </a:rPr>
              <a:t> </a:t>
            </a:r>
            <a:r>
              <a:rPr lang="es-ES" sz="2600" b="1" dirty="0">
                <a:solidFill>
                  <a:srgbClr val="000000"/>
                </a:solidFill>
                <a:latin typeface="Open Sauce"/>
              </a:rPr>
              <a:t>HTML</a:t>
            </a:r>
            <a:r>
              <a:rPr lang="es-ES" sz="2600" dirty="0">
                <a:solidFill>
                  <a:srgbClr val="000000"/>
                </a:solidFill>
                <a:latin typeface="Open Sauce"/>
              </a:rPr>
              <a:t> and </a:t>
            </a:r>
            <a:r>
              <a:rPr lang="es-ES" sz="2600" b="1" dirty="0">
                <a:solidFill>
                  <a:srgbClr val="000000"/>
                </a:solidFill>
                <a:latin typeface="Open Sauce"/>
              </a:rPr>
              <a:t>CSS</a:t>
            </a:r>
            <a:r>
              <a:rPr lang="es-ES" sz="2600" dirty="0">
                <a:solidFill>
                  <a:srgbClr val="000000"/>
                </a:solidFill>
                <a:latin typeface="Open Sauce"/>
              </a:rPr>
              <a:t> </a:t>
            </a:r>
            <a:r>
              <a:rPr lang="es-ES" sz="2600" dirty="0" err="1">
                <a:solidFill>
                  <a:srgbClr val="000000"/>
                </a:solidFill>
                <a:latin typeface="Open Sauce"/>
              </a:rPr>
              <a:t>to</a:t>
            </a:r>
            <a:r>
              <a:rPr lang="es-ES" sz="2600" dirty="0">
                <a:solidFill>
                  <a:srgbClr val="000000"/>
                </a:solidFill>
                <a:latin typeface="Open Sauce"/>
              </a:rPr>
              <a:t> </a:t>
            </a:r>
            <a:r>
              <a:rPr lang="es-ES" sz="2600" dirty="0" err="1">
                <a:solidFill>
                  <a:srgbClr val="000000"/>
                </a:solidFill>
                <a:latin typeface="Open Sauce"/>
              </a:rPr>
              <a:t>create</a:t>
            </a:r>
            <a:r>
              <a:rPr lang="es-ES" sz="2600" dirty="0">
                <a:solidFill>
                  <a:srgbClr val="000000"/>
                </a:solidFill>
                <a:latin typeface="Open Sauce"/>
              </a:rPr>
              <a:t> a </a:t>
            </a:r>
            <a:r>
              <a:rPr lang="es-ES" sz="2600" dirty="0" err="1">
                <a:solidFill>
                  <a:srgbClr val="000000"/>
                </a:solidFill>
                <a:latin typeface="Open Sauce"/>
              </a:rPr>
              <a:t>user-friendly</a:t>
            </a:r>
            <a:r>
              <a:rPr lang="es-ES" sz="2600" dirty="0">
                <a:solidFill>
                  <a:srgbClr val="000000"/>
                </a:solidFill>
                <a:latin typeface="Open Sauce"/>
              </a:rPr>
              <a:t> interface </a:t>
            </a:r>
            <a:r>
              <a:rPr lang="es-ES" sz="2600" dirty="0" err="1">
                <a:solidFill>
                  <a:srgbClr val="000000"/>
                </a:solidFill>
                <a:latin typeface="Open Sauce"/>
              </a:rPr>
              <a:t>for</a:t>
            </a:r>
            <a:r>
              <a:rPr lang="es-ES" sz="2600" dirty="0">
                <a:solidFill>
                  <a:srgbClr val="000000"/>
                </a:solidFill>
                <a:latin typeface="Open Sauce"/>
              </a:rPr>
              <a:t> data input and </a:t>
            </a:r>
            <a:r>
              <a:rPr lang="es-ES" sz="2600" dirty="0" err="1">
                <a:solidFill>
                  <a:srgbClr val="000000"/>
                </a:solidFill>
                <a:latin typeface="Open Sauce"/>
              </a:rPr>
              <a:t>displaying</a:t>
            </a:r>
            <a:r>
              <a:rPr lang="es-ES" sz="2600" dirty="0">
                <a:solidFill>
                  <a:srgbClr val="000000"/>
                </a:solidFill>
                <a:latin typeface="Open Sauce"/>
              </a:rPr>
              <a:t> </a:t>
            </a:r>
            <a:r>
              <a:rPr lang="es-ES" sz="2600" dirty="0" err="1">
                <a:solidFill>
                  <a:srgbClr val="000000"/>
                </a:solidFill>
                <a:latin typeface="Open Sauce"/>
              </a:rPr>
              <a:t>the</a:t>
            </a:r>
            <a:r>
              <a:rPr lang="es-ES" sz="2600" dirty="0">
                <a:solidFill>
                  <a:srgbClr val="000000"/>
                </a:solidFill>
                <a:latin typeface="Open Sauce"/>
              </a:rPr>
              <a:t> </a:t>
            </a:r>
            <a:r>
              <a:rPr lang="es-ES" sz="2600" dirty="0" err="1">
                <a:solidFill>
                  <a:srgbClr val="000000"/>
                </a:solidFill>
                <a:latin typeface="Open Sauce"/>
              </a:rPr>
              <a:t>variance</a:t>
            </a:r>
            <a:r>
              <a:rPr lang="es-ES" sz="2600" dirty="0">
                <a:solidFill>
                  <a:srgbClr val="000000"/>
                </a:solidFill>
                <a:latin typeface="Open Sauce"/>
              </a:rPr>
              <a:t> in </a:t>
            </a:r>
            <a:r>
              <a:rPr lang="es-ES" sz="2600" dirty="0" err="1">
                <a:solidFill>
                  <a:srgbClr val="000000"/>
                </a:solidFill>
                <a:latin typeface="Open Sauce"/>
              </a:rPr>
              <a:t>predictions</a:t>
            </a:r>
            <a:r>
              <a:rPr lang="es-ES" sz="2600" dirty="0">
                <a:solidFill>
                  <a:srgbClr val="000000"/>
                </a:solidFill>
                <a:latin typeface="Open Sauce"/>
              </a:rPr>
              <a:t> </a:t>
            </a:r>
            <a:r>
              <a:rPr lang="es-ES" sz="2600" dirty="0" err="1">
                <a:solidFill>
                  <a:srgbClr val="000000"/>
                </a:solidFill>
                <a:latin typeface="Open Sauce"/>
              </a:rPr>
              <a:t>for</a:t>
            </a:r>
            <a:r>
              <a:rPr lang="es-ES" sz="2600" dirty="0">
                <a:solidFill>
                  <a:srgbClr val="000000"/>
                </a:solidFill>
                <a:latin typeface="Open Sauce"/>
              </a:rPr>
              <a:t> restaurants </a:t>
            </a:r>
            <a:r>
              <a:rPr lang="es-ES" sz="2600" dirty="0" err="1">
                <a:solidFill>
                  <a:srgbClr val="000000"/>
                </a:solidFill>
                <a:latin typeface="Open Sauce"/>
              </a:rPr>
              <a:t>to</a:t>
            </a:r>
            <a:r>
              <a:rPr lang="es-ES" sz="2600" dirty="0">
                <a:solidFill>
                  <a:srgbClr val="000000"/>
                </a:solidFill>
                <a:latin typeface="Open Sauce"/>
              </a:rPr>
              <a:t> </a:t>
            </a:r>
            <a:r>
              <a:rPr lang="es-ES" sz="2600" dirty="0" err="1">
                <a:solidFill>
                  <a:srgbClr val="000000"/>
                </a:solidFill>
                <a:latin typeface="Open Sauce"/>
              </a:rPr>
              <a:t>analyze</a:t>
            </a:r>
            <a:r>
              <a:rPr lang="es-ES" sz="2600" dirty="0">
                <a:solidFill>
                  <a:srgbClr val="000000"/>
                </a:solidFill>
                <a:latin typeface="Open Sauce"/>
              </a:rPr>
              <a:t>.</a:t>
            </a:r>
          </a:p>
          <a:p>
            <a:pPr algn="l">
              <a:lnSpc>
                <a:spcPts val="3380"/>
              </a:lnSpc>
            </a:pPr>
            <a:endParaRPr lang="en-US" sz="2600" dirty="0">
              <a:solidFill>
                <a:srgbClr val="000000"/>
              </a:solidFill>
              <a:latin typeface="Open Sauce"/>
              <a:ea typeface="Open Sauce"/>
              <a:cs typeface="Open Sauce"/>
              <a:sym typeface="Open Sauce"/>
            </a:endParaRPr>
          </a:p>
        </p:txBody>
      </p:sp>
      <p:sp>
        <p:nvSpPr>
          <p:cNvPr id="29" name="TextBox 29"/>
          <p:cNvSpPr txBox="1"/>
          <p:nvPr/>
        </p:nvSpPr>
        <p:spPr>
          <a:xfrm>
            <a:off x="9441651" y="3904086"/>
            <a:ext cx="7373159" cy="573405"/>
          </a:xfrm>
          <a:prstGeom prst="rect">
            <a:avLst/>
          </a:prstGeom>
        </p:spPr>
        <p:txBody>
          <a:bodyPr lIns="0" tIns="0" rIns="0" bIns="0" rtlCol="0" anchor="t">
            <a:spAutoFit/>
          </a:bodyPr>
          <a:lstStyle/>
          <a:p>
            <a:pPr algn="l">
              <a:lnSpc>
                <a:spcPts val="4680"/>
              </a:lnSpc>
            </a:pPr>
            <a:r>
              <a:rPr lang="en-US" sz="3600" b="1" dirty="0">
                <a:solidFill>
                  <a:srgbClr val="000000"/>
                </a:solidFill>
                <a:latin typeface="Open Sauce Heavy"/>
                <a:ea typeface="Open Sauce Heavy"/>
                <a:cs typeface="Open Sauce Heavy"/>
                <a:sym typeface="Open Sauce Heavy"/>
              </a:rPr>
              <a:t>Frontend</a:t>
            </a:r>
          </a:p>
        </p:txBody>
      </p:sp>
      <p:sp>
        <p:nvSpPr>
          <p:cNvPr id="30" name="TextBox 30"/>
          <p:cNvSpPr txBox="1"/>
          <p:nvPr/>
        </p:nvSpPr>
        <p:spPr>
          <a:xfrm>
            <a:off x="9441651" y="7578846"/>
            <a:ext cx="7373159" cy="1200329"/>
          </a:xfrm>
          <a:prstGeom prst="rect">
            <a:avLst/>
          </a:prstGeom>
        </p:spPr>
        <p:txBody>
          <a:bodyPr lIns="0" tIns="0" rIns="0" bIns="0" rtlCol="0" anchor="t">
            <a:spAutoFit/>
          </a:bodyPr>
          <a:lstStyle/>
          <a:p>
            <a:pPr algn="just"/>
            <a:r>
              <a:rPr lang="es-ES" sz="2600" dirty="0" err="1">
                <a:solidFill>
                  <a:srgbClr val="000000"/>
                </a:solidFill>
                <a:latin typeface="Open Sauce"/>
              </a:rPr>
              <a:t>The</a:t>
            </a:r>
            <a:r>
              <a:rPr lang="es-ES" sz="2600" dirty="0">
                <a:solidFill>
                  <a:srgbClr val="000000"/>
                </a:solidFill>
                <a:latin typeface="Open Sauce"/>
              </a:rPr>
              <a:t> </a:t>
            </a:r>
            <a:r>
              <a:rPr lang="es-ES" sz="2600" dirty="0" err="1">
                <a:solidFill>
                  <a:srgbClr val="000000"/>
                </a:solidFill>
                <a:latin typeface="Open Sauce"/>
              </a:rPr>
              <a:t>behind</a:t>
            </a:r>
            <a:r>
              <a:rPr lang="es-ES" sz="2600" dirty="0">
                <a:solidFill>
                  <a:srgbClr val="000000"/>
                </a:solidFill>
                <a:latin typeface="Open Sauce"/>
              </a:rPr>
              <a:t> </a:t>
            </a:r>
            <a:r>
              <a:rPr lang="es-ES" sz="2600" dirty="0" err="1">
                <a:solidFill>
                  <a:srgbClr val="000000"/>
                </a:solidFill>
                <a:latin typeface="Open Sauce"/>
              </a:rPr>
              <a:t>the</a:t>
            </a:r>
            <a:r>
              <a:rPr lang="es-ES" sz="2600" dirty="0">
                <a:solidFill>
                  <a:srgbClr val="000000"/>
                </a:solidFill>
                <a:latin typeface="Open Sauce"/>
              </a:rPr>
              <a:t> </a:t>
            </a:r>
            <a:r>
              <a:rPr lang="es-ES" sz="2600" dirty="0" err="1">
                <a:solidFill>
                  <a:srgbClr val="000000"/>
                </a:solidFill>
                <a:latin typeface="Open Sauce"/>
              </a:rPr>
              <a:t>scenes</a:t>
            </a:r>
            <a:r>
              <a:rPr lang="es-ES" sz="2600" dirty="0">
                <a:solidFill>
                  <a:srgbClr val="000000"/>
                </a:solidFill>
                <a:latin typeface="Open Sauce"/>
              </a:rPr>
              <a:t> </a:t>
            </a:r>
            <a:r>
              <a:rPr lang="es-ES" sz="2600" dirty="0" err="1">
                <a:solidFill>
                  <a:srgbClr val="000000"/>
                </a:solidFill>
                <a:latin typeface="Open Sauce"/>
              </a:rPr>
              <a:t>using</a:t>
            </a:r>
            <a:r>
              <a:rPr lang="es-ES" sz="2600" dirty="0">
                <a:solidFill>
                  <a:srgbClr val="000000"/>
                </a:solidFill>
                <a:latin typeface="Open Sauce"/>
              </a:rPr>
              <a:t> Python </a:t>
            </a:r>
            <a:r>
              <a:rPr lang="es-ES" sz="2600" dirty="0" err="1">
                <a:solidFill>
                  <a:srgbClr val="000000"/>
                </a:solidFill>
                <a:latin typeface="Open Sauce"/>
              </a:rPr>
              <a:t>to</a:t>
            </a:r>
            <a:r>
              <a:rPr lang="es-ES" sz="2600" dirty="0">
                <a:solidFill>
                  <a:srgbClr val="000000"/>
                </a:solidFill>
                <a:latin typeface="Open Sauce"/>
              </a:rPr>
              <a:t> </a:t>
            </a:r>
            <a:r>
              <a:rPr lang="es-ES" sz="2600" dirty="0" err="1">
                <a:solidFill>
                  <a:srgbClr val="000000"/>
                </a:solidFill>
                <a:latin typeface="Open Sauce"/>
              </a:rPr>
              <a:t>handle</a:t>
            </a:r>
            <a:r>
              <a:rPr lang="es-ES" sz="2600" dirty="0">
                <a:solidFill>
                  <a:srgbClr val="000000"/>
                </a:solidFill>
                <a:latin typeface="Open Sauce"/>
              </a:rPr>
              <a:t> </a:t>
            </a:r>
            <a:r>
              <a:rPr lang="es-ES" sz="2600" dirty="0" err="1">
                <a:solidFill>
                  <a:srgbClr val="000000"/>
                </a:solidFill>
                <a:latin typeface="Open Sauce"/>
              </a:rPr>
              <a:t>requests</a:t>
            </a:r>
            <a:r>
              <a:rPr lang="es-ES" sz="2600" dirty="0">
                <a:solidFill>
                  <a:srgbClr val="000000"/>
                </a:solidFill>
                <a:latin typeface="Open Sauce"/>
              </a:rPr>
              <a:t>, </a:t>
            </a:r>
            <a:r>
              <a:rPr lang="es-ES" sz="2600" dirty="0" err="1">
                <a:solidFill>
                  <a:srgbClr val="000000"/>
                </a:solidFill>
                <a:latin typeface="Open Sauce"/>
              </a:rPr>
              <a:t>process</a:t>
            </a:r>
            <a:r>
              <a:rPr lang="es-ES" sz="2600" dirty="0">
                <a:solidFill>
                  <a:srgbClr val="000000"/>
                </a:solidFill>
                <a:latin typeface="Open Sauce"/>
              </a:rPr>
              <a:t> data, and </a:t>
            </a:r>
            <a:r>
              <a:rPr lang="es-ES" sz="2600" dirty="0" err="1">
                <a:solidFill>
                  <a:srgbClr val="000000"/>
                </a:solidFill>
                <a:latin typeface="Open Sauce"/>
              </a:rPr>
              <a:t>communicate</a:t>
            </a:r>
            <a:r>
              <a:rPr lang="es-ES" sz="2600" dirty="0">
                <a:solidFill>
                  <a:srgbClr val="000000"/>
                </a:solidFill>
                <a:latin typeface="Open Sauce"/>
              </a:rPr>
              <a:t> </a:t>
            </a:r>
            <a:r>
              <a:rPr lang="es-ES" sz="2600" dirty="0" err="1">
                <a:solidFill>
                  <a:srgbClr val="000000"/>
                </a:solidFill>
                <a:latin typeface="Open Sauce"/>
              </a:rPr>
              <a:t>with</a:t>
            </a:r>
            <a:r>
              <a:rPr lang="es-ES" sz="2600" dirty="0">
                <a:solidFill>
                  <a:srgbClr val="000000"/>
                </a:solidFill>
                <a:latin typeface="Open Sauce"/>
              </a:rPr>
              <a:t> </a:t>
            </a:r>
            <a:r>
              <a:rPr lang="es-ES" sz="2600" dirty="0" err="1">
                <a:solidFill>
                  <a:srgbClr val="000000"/>
                </a:solidFill>
                <a:latin typeface="Open Sauce"/>
              </a:rPr>
              <a:t>the</a:t>
            </a:r>
            <a:r>
              <a:rPr lang="es-ES" sz="2600" dirty="0">
                <a:solidFill>
                  <a:srgbClr val="000000"/>
                </a:solidFill>
                <a:latin typeface="Open Sauce"/>
              </a:rPr>
              <a:t> predictive </a:t>
            </a:r>
            <a:r>
              <a:rPr lang="es-ES" sz="2600" dirty="0" err="1">
                <a:solidFill>
                  <a:srgbClr val="000000"/>
                </a:solidFill>
                <a:latin typeface="Open Sauce"/>
              </a:rPr>
              <a:t>models</a:t>
            </a:r>
            <a:r>
              <a:rPr lang="es-ES" sz="2600" dirty="0">
                <a:solidFill>
                  <a:srgbClr val="000000"/>
                </a:solidFill>
                <a:latin typeface="Open Sauce"/>
              </a:rPr>
              <a:t>.</a:t>
            </a:r>
          </a:p>
        </p:txBody>
      </p:sp>
      <p:sp>
        <p:nvSpPr>
          <p:cNvPr id="31" name="TextBox 31"/>
          <p:cNvSpPr txBox="1"/>
          <p:nvPr/>
        </p:nvSpPr>
        <p:spPr>
          <a:xfrm>
            <a:off x="9441652" y="6846702"/>
            <a:ext cx="7373159" cy="573405"/>
          </a:xfrm>
          <a:prstGeom prst="rect">
            <a:avLst/>
          </a:prstGeom>
        </p:spPr>
        <p:txBody>
          <a:bodyPr lIns="0" tIns="0" rIns="0" bIns="0" rtlCol="0" anchor="t">
            <a:spAutoFit/>
          </a:bodyPr>
          <a:lstStyle/>
          <a:p>
            <a:pPr algn="l">
              <a:lnSpc>
                <a:spcPts val="4680"/>
              </a:lnSpc>
            </a:pPr>
            <a:r>
              <a:rPr lang="en-US" sz="3600" b="1" dirty="0">
                <a:solidFill>
                  <a:srgbClr val="000000"/>
                </a:solidFill>
                <a:latin typeface="Open Sauce Heavy"/>
                <a:ea typeface="Open Sauce Heavy"/>
                <a:cs typeface="Open Sauce Heavy"/>
                <a:sym typeface="Open Sauce Heavy"/>
              </a:rPr>
              <a:t>Backend</a:t>
            </a:r>
          </a:p>
        </p:txBody>
      </p:sp>
      <p:pic>
        <p:nvPicPr>
          <p:cNvPr id="36" name="Imagen 35">
            <a:extLst>
              <a:ext uri="{FF2B5EF4-FFF2-40B4-BE49-F238E27FC236}">
                <a16:creationId xmlns:a16="http://schemas.microsoft.com/office/drawing/2014/main" id="{E8FFE0CE-E05C-476B-EDA5-4344F00E6AE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136" y="56518"/>
            <a:ext cx="1075790" cy="1075790"/>
          </a:xfrm>
          <a:prstGeom prst="rect">
            <a:avLst/>
          </a:prstGeom>
        </p:spPr>
      </p:pic>
      <p:pic>
        <p:nvPicPr>
          <p:cNvPr id="52" name="Imagen 51">
            <a:extLst>
              <a:ext uri="{FF2B5EF4-FFF2-40B4-BE49-F238E27FC236}">
                <a16:creationId xmlns:a16="http://schemas.microsoft.com/office/drawing/2014/main" id="{C65615B6-7773-8B19-D1C3-9FC3FA2FBA73}"/>
              </a:ext>
            </a:extLst>
          </p:cNvPr>
          <p:cNvPicPr>
            <a:picLocks noChangeAspect="1"/>
          </p:cNvPicPr>
          <p:nvPr/>
        </p:nvPicPr>
        <p:blipFill>
          <a:blip r:embed="rId19"/>
          <a:stretch>
            <a:fillRect/>
          </a:stretch>
        </p:blipFill>
        <p:spPr>
          <a:xfrm>
            <a:off x="1407971" y="4944546"/>
            <a:ext cx="6358555" cy="4768916"/>
          </a:xfrm>
          <a:prstGeom prst="rect">
            <a:avLst/>
          </a:prstGeom>
          <a:ln>
            <a:noFill/>
          </a:ln>
          <a:effectLst>
            <a:softEdge rad="112500"/>
          </a:effectLst>
        </p:spPr>
      </p:pic>
      <p:pic>
        <p:nvPicPr>
          <p:cNvPr id="41" name="Imagen 40">
            <a:extLst>
              <a:ext uri="{FF2B5EF4-FFF2-40B4-BE49-F238E27FC236}">
                <a16:creationId xmlns:a16="http://schemas.microsoft.com/office/drawing/2014/main" id="{CC9B7A54-2581-A782-B22F-17D7E13D0DCC}"/>
              </a:ext>
            </a:extLst>
          </p:cNvPr>
          <p:cNvPicPr>
            <a:picLocks noChangeAspect="1"/>
          </p:cNvPicPr>
          <p:nvPr/>
        </p:nvPicPr>
        <p:blipFill>
          <a:blip r:embed="rId20"/>
          <a:stretch>
            <a:fillRect/>
          </a:stretch>
        </p:blipFill>
        <p:spPr>
          <a:xfrm>
            <a:off x="2657201" y="5915196"/>
            <a:ext cx="1154968" cy="1154968"/>
          </a:xfrm>
          <a:prstGeom prst="rect">
            <a:avLst/>
          </a:prstGeom>
        </p:spPr>
      </p:pic>
      <p:pic>
        <p:nvPicPr>
          <p:cNvPr id="42" name="Imagen 41">
            <a:extLst>
              <a:ext uri="{FF2B5EF4-FFF2-40B4-BE49-F238E27FC236}">
                <a16:creationId xmlns:a16="http://schemas.microsoft.com/office/drawing/2014/main" id="{D93E5C13-4AC3-0951-8CC5-5DE2554335A2}"/>
              </a:ext>
            </a:extLst>
          </p:cNvPr>
          <p:cNvPicPr>
            <a:picLocks noChangeAspect="1"/>
          </p:cNvPicPr>
          <p:nvPr/>
        </p:nvPicPr>
        <p:blipFill>
          <a:blip r:embed="rId21"/>
          <a:stretch>
            <a:fillRect/>
          </a:stretch>
        </p:blipFill>
        <p:spPr>
          <a:xfrm>
            <a:off x="5242317" y="5895447"/>
            <a:ext cx="1308903" cy="1308903"/>
          </a:xfrm>
          <a:prstGeom prst="rect">
            <a:avLst/>
          </a:prstGeom>
        </p:spPr>
      </p:pic>
      <p:pic>
        <p:nvPicPr>
          <p:cNvPr id="46" name="Imagen 45">
            <a:extLst>
              <a:ext uri="{FF2B5EF4-FFF2-40B4-BE49-F238E27FC236}">
                <a16:creationId xmlns:a16="http://schemas.microsoft.com/office/drawing/2014/main" id="{23B5ED44-508A-7F5C-70D3-3E0EF60C01B6}"/>
              </a:ext>
            </a:extLst>
          </p:cNvPr>
          <p:cNvPicPr>
            <a:picLocks noChangeAspect="1"/>
          </p:cNvPicPr>
          <p:nvPr/>
        </p:nvPicPr>
        <p:blipFill>
          <a:blip r:embed="rId22"/>
          <a:srcRect r="8691" b="17928"/>
          <a:stretch/>
        </p:blipFill>
        <p:spPr>
          <a:xfrm>
            <a:off x="3999617" y="6629009"/>
            <a:ext cx="1154968" cy="11400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121664"/>
            <a:ext cx="21762115" cy="10189490"/>
            <a:chOff x="0" y="0"/>
            <a:chExt cx="29016154" cy="13585986"/>
          </a:xfrm>
        </p:grpSpPr>
        <p:sp>
          <p:nvSpPr>
            <p:cNvPr id="3" name="Freeform 3"/>
            <p:cNvSpPr/>
            <p:nvPr/>
          </p:nvSpPr>
          <p:spPr>
            <a:xfrm>
              <a:off x="17164415" y="517522"/>
              <a:ext cx="387693" cy="387695"/>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0" y="0"/>
              <a:ext cx="18192765"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895561" y="421064"/>
              <a:ext cx="3080412" cy="437727"/>
            </a:xfrm>
            <a:prstGeom prst="rect">
              <a:avLst/>
            </a:prstGeom>
          </p:spPr>
          <p:txBody>
            <a:bodyPr wrap="square"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RestoMetrics</a:t>
              </a:r>
              <a:endParaRPr lang="en-US" sz="2000" dirty="0">
                <a:solidFill>
                  <a:srgbClr val="FFFFFF"/>
                </a:solidFill>
                <a:latin typeface="Open Sauce"/>
                <a:ea typeface="Open Sauce"/>
                <a:cs typeface="Open Sauce"/>
                <a:sym typeface="Open Sauce"/>
              </a:endParaRP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dirty="0">
                  <a:solidFill>
                    <a:srgbClr val="FFFFFF"/>
                  </a:solidFill>
                  <a:latin typeface="Open Sauce"/>
                  <a:ea typeface="Open Sauce"/>
                  <a:cs typeface="Open Sauce"/>
                  <a:sym typeface="Open Sauce"/>
                </a:rPr>
                <a:t>Introduction</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flipH="1">
              <a:off x="10823388" y="15689"/>
              <a:ext cx="18192766" cy="9261342"/>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ES" dirty="0"/>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4" name="TextBox 14"/>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0" name="TextBox 2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4" name="TextBox 24"/>
            <p:cNvSpPr txBox="1"/>
            <p:nvPr/>
          </p:nvSpPr>
          <p:spPr>
            <a:xfrm>
              <a:off x="522601" y="286441"/>
              <a:ext cx="646863" cy="656193"/>
            </a:xfrm>
            <a:prstGeom prst="rect">
              <a:avLst/>
            </a:prstGeom>
          </p:spPr>
          <p:txBody>
            <a:bodyPr lIns="50800" tIns="50800" rIns="50800" bIns="50800" rtlCol="0" anchor="ctr"/>
            <a:lstStyle/>
            <a:p>
              <a:pPr algn="ctr">
                <a:lnSpc>
                  <a:spcPts val="3380"/>
                </a:lnSpc>
              </a:pPr>
              <a:endParaRPr/>
            </a:p>
          </p:txBody>
        </p:sp>
        <p:sp>
          <p:nvSpPr>
            <p:cNvPr id="25" name="TextBox 25"/>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Objectives</a:t>
              </a:r>
              <a:endParaRPr lang="en-US" sz="2000" dirty="0">
                <a:solidFill>
                  <a:srgbClr val="FFFFFF"/>
                </a:solidFill>
                <a:latin typeface="Open Sauce"/>
                <a:ea typeface="Open Sauce"/>
                <a:cs typeface="Open Sauce"/>
                <a:sym typeface="Open Sauce"/>
              </a:endParaRPr>
            </a:p>
          </p:txBody>
        </p:sp>
        <p:sp>
          <p:nvSpPr>
            <p:cNvPr id="26" name="TextBox 26"/>
            <p:cNvSpPr txBox="1"/>
            <p:nvPr/>
          </p:nvSpPr>
          <p:spPr>
            <a:xfrm>
              <a:off x="9355572" y="207016"/>
              <a:ext cx="3620451" cy="1395253"/>
            </a:xfrm>
            <a:prstGeom prst="rect">
              <a:avLst/>
            </a:prstGeom>
          </p:spPr>
          <p:txBody>
            <a:bodyPr lIns="0" tIns="0" rIns="0" bIns="0" rtlCol="0" anchor="t">
              <a:spAutoFit/>
            </a:bodyPr>
            <a:lstStyle/>
            <a:p>
              <a:pPr algn="ctr">
                <a:lnSpc>
                  <a:spcPts val="2800"/>
                </a:lnSpc>
              </a:pPr>
              <a:r>
                <a:rPr lang="en-US" dirty="0">
                  <a:solidFill>
                    <a:schemeClr val="bg1"/>
                  </a:solidFill>
                  <a:latin typeface="Open Sauce"/>
                  <a:ea typeface="Open Sauce"/>
                  <a:cs typeface="Open Sauce"/>
                  <a:sym typeface="Open Sauce"/>
                </a:rPr>
                <a:t>Implementation </a:t>
              </a:r>
              <a:br>
                <a:rPr lang="en-US" dirty="0">
                  <a:solidFill>
                    <a:schemeClr val="bg1"/>
                  </a:solidFill>
                  <a:latin typeface="Open Sauce"/>
                  <a:ea typeface="Open Sauce"/>
                  <a:cs typeface="Open Sauce"/>
                  <a:sym typeface="Open Sauce"/>
                </a:rPr>
              </a:br>
              <a:r>
                <a:rPr lang="en-US" dirty="0">
                  <a:solidFill>
                    <a:schemeClr val="bg1"/>
                  </a:solidFill>
                  <a:latin typeface="Open Sauce"/>
                  <a:ea typeface="Open Sauce"/>
                  <a:cs typeface="Open Sauce"/>
                  <a:sym typeface="Open Sauce"/>
                </a:rPr>
                <a:t>Details</a:t>
              </a:r>
            </a:p>
            <a:p>
              <a:pPr algn="l">
                <a:lnSpc>
                  <a:spcPts val="2800"/>
                </a:lnSpc>
              </a:pPr>
              <a:endParaRPr lang="en-US" sz="2000" dirty="0">
                <a:solidFill>
                  <a:srgbClr val="FFFFFF"/>
                </a:solidFill>
                <a:latin typeface="Open Sauce"/>
                <a:ea typeface="Open Sauce"/>
                <a:cs typeface="Open Sauce"/>
                <a:sym typeface="Open Sauce"/>
              </a:endParaRPr>
            </a:p>
          </p:txBody>
        </p:sp>
        <p:sp>
          <p:nvSpPr>
            <p:cNvPr id="27" name="TextBox 27"/>
            <p:cNvSpPr txBox="1"/>
            <p:nvPr/>
          </p:nvSpPr>
          <p:spPr>
            <a:xfrm>
              <a:off x="12968078" y="396531"/>
              <a:ext cx="3620451" cy="449792"/>
            </a:xfrm>
            <a:prstGeom prst="rect">
              <a:avLst/>
            </a:prstGeom>
          </p:spPr>
          <p:txBody>
            <a:bodyPr lIns="0" tIns="0" rIns="0" bIns="0" rtlCol="0" anchor="t">
              <a:spAutoFit/>
            </a:bodyPr>
            <a:lstStyle/>
            <a:p>
              <a:pPr algn="l">
                <a:lnSpc>
                  <a:spcPts val="2800"/>
                </a:lnSpc>
              </a:pPr>
              <a:r>
                <a:rPr lang="en-US" sz="2000" dirty="0">
                  <a:solidFill>
                    <a:srgbClr val="000000"/>
                  </a:solidFill>
                  <a:latin typeface="Open Sauce"/>
                  <a:ea typeface="Open Sauce"/>
                  <a:cs typeface="Open Sauce"/>
                  <a:sym typeface="Open Sauce"/>
                </a:rPr>
                <a:t>Issue</a:t>
              </a:r>
            </a:p>
          </p:txBody>
        </p:sp>
        <p:sp>
          <p:nvSpPr>
            <p:cNvPr id="28" name="TextBox 28"/>
            <p:cNvSpPr txBox="1"/>
            <p:nvPr/>
          </p:nvSpPr>
          <p:spPr>
            <a:xfrm>
              <a:off x="3011059" y="1710529"/>
              <a:ext cx="11610319" cy="558872"/>
            </a:xfrm>
            <a:prstGeom prst="rect">
              <a:avLst/>
            </a:prstGeom>
          </p:spPr>
          <p:txBody>
            <a:bodyPr lIns="0" tIns="0" rIns="0" bIns="0" rtlCol="0" anchor="t">
              <a:spAutoFit/>
            </a:bodyPr>
            <a:lstStyle/>
            <a:p>
              <a:pPr algn="l">
                <a:lnSpc>
                  <a:spcPts val="3499"/>
                </a:lnSpc>
              </a:pPr>
              <a:r>
                <a:rPr lang="en-US" sz="2499" dirty="0">
                  <a:solidFill>
                    <a:srgbClr val="48494E"/>
                  </a:solidFill>
                  <a:latin typeface="Open Sauce"/>
                  <a:sym typeface="Open Sauce"/>
                </a:rPr>
                <a:t>Issue</a:t>
              </a:r>
            </a:p>
          </p:txBody>
        </p:sp>
        <p:sp>
          <p:nvSpPr>
            <p:cNvPr id="29" name="Freeform 29"/>
            <p:cNvSpPr/>
            <p:nvPr/>
          </p:nvSpPr>
          <p:spPr>
            <a:xfrm>
              <a:off x="16423343" y="531995"/>
              <a:ext cx="400812" cy="387695"/>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pic>
        <p:nvPicPr>
          <p:cNvPr id="40" name="Imagen 39">
            <a:extLst>
              <a:ext uri="{FF2B5EF4-FFF2-40B4-BE49-F238E27FC236}">
                <a16:creationId xmlns:a16="http://schemas.microsoft.com/office/drawing/2014/main" id="{69570177-C98A-A241-8B9D-665C5F4B348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8136" y="56518"/>
            <a:ext cx="1075790" cy="1075790"/>
          </a:xfrm>
          <a:prstGeom prst="rect">
            <a:avLst/>
          </a:prstGeom>
        </p:spPr>
      </p:pic>
      <p:grpSp>
        <p:nvGrpSpPr>
          <p:cNvPr id="41" name="Group 18">
            <a:extLst>
              <a:ext uri="{FF2B5EF4-FFF2-40B4-BE49-F238E27FC236}">
                <a16:creationId xmlns:a16="http://schemas.microsoft.com/office/drawing/2014/main" id="{3BC15EA8-8350-30A8-9DCE-4ECD77F2980E}"/>
              </a:ext>
            </a:extLst>
          </p:cNvPr>
          <p:cNvGrpSpPr/>
          <p:nvPr/>
        </p:nvGrpSpPr>
        <p:grpSpPr>
          <a:xfrm>
            <a:off x="17423541" y="233047"/>
            <a:ext cx="1961971" cy="604587"/>
            <a:chOff x="-1901052" y="41189"/>
            <a:chExt cx="2637652" cy="812800"/>
          </a:xfrm>
        </p:grpSpPr>
        <p:sp>
          <p:nvSpPr>
            <p:cNvPr id="42" name="Freeform 19">
              <a:extLst>
                <a:ext uri="{FF2B5EF4-FFF2-40B4-BE49-F238E27FC236}">
                  <a16:creationId xmlns:a16="http://schemas.microsoft.com/office/drawing/2014/main" id="{3670D1CC-F6C1-02DB-7A5E-E153427C187F}"/>
                </a:ext>
              </a:extLst>
            </p:cNvPr>
            <p:cNvSpPr/>
            <p:nvPr/>
          </p:nvSpPr>
          <p:spPr>
            <a:xfrm>
              <a:off x="-1901052" y="4118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es-ES" dirty="0"/>
            </a:p>
          </p:txBody>
        </p:sp>
        <p:sp>
          <p:nvSpPr>
            <p:cNvPr id="43" name="TextBox 20">
              <a:extLst>
                <a:ext uri="{FF2B5EF4-FFF2-40B4-BE49-F238E27FC236}">
                  <a16:creationId xmlns:a16="http://schemas.microsoft.com/office/drawing/2014/main" id="{74F36342-C0B4-135A-AE21-83F75230EE49}"/>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graphicFrame>
        <p:nvGraphicFramePr>
          <p:cNvPr id="44" name="Gráfico 43">
            <a:extLst>
              <a:ext uri="{FF2B5EF4-FFF2-40B4-BE49-F238E27FC236}">
                <a16:creationId xmlns:a16="http://schemas.microsoft.com/office/drawing/2014/main" id="{1461F588-363F-06E0-F2A9-BD7C011DBFFD}"/>
              </a:ext>
            </a:extLst>
          </p:cNvPr>
          <p:cNvGraphicFramePr/>
          <p:nvPr>
            <p:extLst>
              <p:ext uri="{D42A27DB-BD31-4B8C-83A1-F6EECF244321}">
                <p14:modId xmlns:p14="http://schemas.microsoft.com/office/powerpoint/2010/main" val="1331263039"/>
              </p:ext>
            </p:extLst>
          </p:nvPr>
        </p:nvGraphicFramePr>
        <p:xfrm>
          <a:off x="751275" y="2400300"/>
          <a:ext cx="4972953" cy="2800886"/>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45" name="Gráfico 44">
            <a:extLst>
              <a:ext uri="{FF2B5EF4-FFF2-40B4-BE49-F238E27FC236}">
                <a16:creationId xmlns:a16="http://schemas.microsoft.com/office/drawing/2014/main" id="{08D1259D-57EF-9AC7-8ED2-69F6F5C82748}"/>
              </a:ext>
            </a:extLst>
          </p:cNvPr>
          <p:cNvGraphicFramePr/>
          <p:nvPr>
            <p:extLst>
              <p:ext uri="{D42A27DB-BD31-4B8C-83A1-F6EECF244321}">
                <p14:modId xmlns:p14="http://schemas.microsoft.com/office/powerpoint/2010/main" val="2887646453"/>
              </p:ext>
            </p:extLst>
          </p:nvPr>
        </p:nvGraphicFramePr>
        <p:xfrm>
          <a:off x="5180289" y="5141395"/>
          <a:ext cx="3963711" cy="2710738"/>
        </p:xfrm>
        <a:graphic>
          <a:graphicData uri="http://schemas.openxmlformats.org/drawingml/2006/chart">
            <c:chart xmlns:c="http://schemas.openxmlformats.org/drawingml/2006/chart" xmlns:r="http://schemas.openxmlformats.org/officeDocument/2006/relationships" r:id="rId23"/>
          </a:graphicData>
        </a:graphic>
      </p:graphicFrame>
      <p:grpSp>
        <p:nvGrpSpPr>
          <p:cNvPr id="49" name="Group 29">
            <a:extLst>
              <a:ext uri="{FF2B5EF4-FFF2-40B4-BE49-F238E27FC236}">
                <a16:creationId xmlns:a16="http://schemas.microsoft.com/office/drawing/2014/main" id="{384C2981-D2F8-EDBB-1166-233F80ED4FD7}"/>
              </a:ext>
            </a:extLst>
          </p:cNvPr>
          <p:cNvGrpSpPr/>
          <p:nvPr/>
        </p:nvGrpSpPr>
        <p:grpSpPr>
          <a:xfrm>
            <a:off x="2086844" y="8740507"/>
            <a:ext cx="2131212" cy="579682"/>
            <a:chOff x="0" y="0"/>
            <a:chExt cx="1036059" cy="205000"/>
          </a:xfrm>
        </p:grpSpPr>
        <p:sp>
          <p:nvSpPr>
            <p:cNvPr id="50" name="Freeform 30">
              <a:extLst>
                <a:ext uri="{FF2B5EF4-FFF2-40B4-BE49-F238E27FC236}">
                  <a16:creationId xmlns:a16="http://schemas.microsoft.com/office/drawing/2014/main" id="{960E5E5A-979E-5DCE-12DF-E2FB99FCC4F9}"/>
                </a:ext>
              </a:extLst>
            </p:cNvPr>
            <p:cNvSpPr/>
            <p:nvPr/>
          </p:nvSpPr>
          <p:spPr>
            <a:xfrm>
              <a:off x="0" y="0"/>
              <a:ext cx="1036060" cy="205000"/>
            </a:xfrm>
            <a:custGeom>
              <a:avLst/>
              <a:gdLst/>
              <a:ahLst/>
              <a:cxnLst/>
              <a:rect l="l" t="t" r="r" b="b"/>
              <a:pathLst>
                <a:path w="1036060" h="20500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D6356A"/>
            </a:solidFill>
          </p:spPr>
          <p:txBody>
            <a:bodyPr/>
            <a:lstStyle/>
            <a:p>
              <a:endParaRPr lang="es-ES" dirty="0"/>
            </a:p>
          </p:txBody>
        </p:sp>
        <p:sp>
          <p:nvSpPr>
            <p:cNvPr id="51" name="TextBox 31">
              <a:extLst>
                <a:ext uri="{FF2B5EF4-FFF2-40B4-BE49-F238E27FC236}">
                  <a16:creationId xmlns:a16="http://schemas.microsoft.com/office/drawing/2014/main" id="{BE5536D4-F4A1-90C6-4586-EE6F38AA118F}"/>
                </a:ext>
              </a:extLst>
            </p:cNvPr>
            <p:cNvSpPr txBox="1"/>
            <p:nvPr/>
          </p:nvSpPr>
          <p:spPr>
            <a:xfrm>
              <a:off x="0" y="19050"/>
              <a:ext cx="1036059" cy="185950"/>
            </a:xfrm>
            <a:prstGeom prst="rect">
              <a:avLst/>
            </a:prstGeom>
          </p:spPr>
          <p:txBody>
            <a:bodyPr lIns="50800" tIns="50800" rIns="50800" bIns="50800" rtlCol="0" anchor="ctr"/>
            <a:lstStyle/>
            <a:p>
              <a:pPr algn="ctr">
                <a:lnSpc>
                  <a:spcPts val="2553"/>
                </a:lnSpc>
              </a:pPr>
              <a:endParaRPr/>
            </a:p>
          </p:txBody>
        </p:sp>
      </p:grpSp>
      <p:sp>
        <p:nvSpPr>
          <p:cNvPr id="52" name="TextBox 13">
            <a:extLst>
              <a:ext uri="{FF2B5EF4-FFF2-40B4-BE49-F238E27FC236}">
                <a16:creationId xmlns:a16="http://schemas.microsoft.com/office/drawing/2014/main" id="{B908950E-2938-11BF-5E7F-DF0AA2178962}"/>
              </a:ext>
            </a:extLst>
          </p:cNvPr>
          <p:cNvSpPr txBox="1"/>
          <p:nvPr/>
        </p:nvSpPr>
        <p:spPr>
          <a:xfrm>
            <a:off x="2258294" y="8837025"/>
            <a:ext cx="1718926" cy="390107"/>
          </a:xfrm>
          <a:prstGeom prst="rect">
            <a:avLst/>
          </a:prstGeom>
        </p:spPr>
        <p:txBody>
          <a:bodyPr wrap="square" lIns="0" tIns="0" rIns="0" bIns="0" rtlCol="0" anchor="t">
            <a:spAutoFit/>
          </a:bodyPr>
          <a:lstStyle/>
          <a:p>
            <a:pPr algn="ctr">
              <a:lnSpc>
                <a:spcPts val="3000"/>
              </a:lnSpc>
            </a:pPr>
            <a:r>
              <a:rPr lang="en-US" sz="3000" b="1" dirty="0">
                <a:solidFill>
                  <a:srgbClr val="FFFFFF"/>
                </a:solidFill>
                <a:latin typeface="Kollektif Bold"/>
                <a:ea typeface="Kollektif Bold"/>
                <a:cs typeface="Kollektif Bold"/>
                <a:sym typeface="Kollektif Bold"/>
              </a:rPr>
              <a:t>Fail</a:t>
            </a:r>
          </a:p>
        </p:txBody>
      </p:sp>
      <p:sp>
        <p:nvSpPr>
          <p:cNvPr id="53" name="Freeform 30">
            <a:extLst>
              <a:ext uri="{FF2B5EF4-FFF2-40B4-BE49-F238E27FC236}">
                <a16:creationId xmlns:a16="http://schemas.microsoft.com/office/drawing/2014/main" id="{E62B35A6-152B-B6FD-B22D-20C2FD5966EA}"/>
              </a:ext>
            </a:extLst>
          </p:cNvPr>
          <p:cNvSpPr/>
          <p:nvPr/>
        </p:nvSpPr>
        <p:spPr>
          <a:xfrm>
            <a:off x="2086844" y="7929259"/>
            <a:ext cx="2131214" cy="579682"/>
          </a:xfrm>
          <a:custGeom>
            <a:avLst/>
            <a:gdLst/>
            <a:ahLst/>
            <a:cxnLst/>
            <a:rect l="l" t="t" r="r" b="b"/>
            <a:pathLst>
              <a:path w="1036060" h="20500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47AC96"/>
          </a:solidFill>
        </p:spPr>
        <p:txBody>
          <a:bodyPr/>
          <a:lstStyle/>
          <a:p>
            <a:endParaRPr lang="es-ES" dirty="0"/>
          </a:p>
        </p:txBody>
      </p:sp>
      <p:sp>
        <p:nvSpPr>
          <p:cNvPr id="54" name="TextBox 13">
            <a:extLst>
              <a:ext uri="{FF2B5EF4-FFF2-40B4-BE49-F238E27FC236}">
                <a16:creationId xmlns:a16="http://schemas.microsoft.com/office/drawing/2014/main" id="{E3435B66-5AB7-4B24-BFF4-6008D3F6D46C}"/>
              </a:ext>
            </a:extLst>
          </p:cNvPr>
          <p:cNvSpPr txBox="1"/>
          <p:nvPr/>
        </p:nvSpPr>
        <p:spPr>
          <a:xfrm>
            <a:off x="2292987" y="8039564"/>
            <a:ext cx="1718926" cy="390107"/>
          </a:xfrm>
          <a:prstGeom prst="rect">
            <a:avLst/>
          </a:prstGeom>
        </p:spPr>
        <p:txBody>
          <a:bodyPr wrap="square" lIns="0" tIns="0" rIns="0" bIns="0" rtlCol="0" anchor="t">
            <a:spAutoFit/>
          </a:bodyPr>
          <a:lstStyle/>
          <a:p>
            <a:pPr algn="ctr">
              <a:lnSpc>
                <a:spcPts val="3000"/>
              </a:lnSpc>
            </a:pPr>
            <a:r>
              <a:rPr lang="en-US" sz="3000" b="1" dirty="0">
                <a:solidFill>
                  <a:srgbClr val="FFFFFF"/>
                </a:solidFill>
                <a:latin typeface="Kollektif Bold"/>
                <a:ea typeface="Kollektif Bold"/>
                <a:cs typeface="Kollektif Bold"/>
                <a:sym typeface="Kollektif Bold"/>
              </a:rPr>
              <a:t>Success</a:t>
            </a:r>
          </a:p>
        </p:txBody>
      </p:sp>
      <p:sp>
        <p:nvSpPr>
          <p:cNvPr id="55" name="TextBox 29">
            <a:extLst>
              <a:ext uri="{FF2B5EF4-FFF2-40B4-BE49-F238E27FC236}">
                <a16:creationId xmlns:a16="http://schemas.microsoft.com/office/drawing/2014/main" id="{59F219AC-7862-8A6A-BAA0-FB3AAD99BA02}"/>
              </a:ext>
            </a:extLst>
          </p:cNvPr>
          <p:cNvSpPr txBox="1"/>
          <p:nvPr/>
        </p:nvSpPr>
        <p:spPr>
          <a:xfrm>
            <a:off x="3264343" y="3107217"/>
            <a:ext cx="7373159" cy="1160895"/>
          </a:xfrm>
          <a:prstGeom prst="rect">
            <a:avLst/>
          </a:prstGeom>
        </p:spPr>
        <p:txBody>
          <a:bodyPr lIns="0" tIns="0" rIns="0" bIns="0" rtlCol="0" anchor="t">
            <a:spAutoFit/>
          </a:bodyPr>
          <a:lstStyle/>
          <a:p>
            <a:pPr algn="ctr">
              <a:lnSpc>
                <a:spcPts val="4680"/>
              </a:lnSpc>
            </a:pPr>
            <a:r>
              <a:rPr lang="en-US" sz="3600" b="1" dirty="0">
                <a:solidFill>
                  <a:srgbClr val="000000"/>
                </a:solidFill>
                <a:latin typeface="Open Sauce Heavy"/>
                <a:ea typeface="Open Sauce Heavy"/>
                <a:cs typeface="Open Sauce Heavy"/>
                <a:sym typeface="Open Sauce Heavy"/>
              </a:rPr>
              <a:t>After 1 year </a:t>
            </a:r>
            <a:br>
              <a:rPr lang="en-US" sz="3600" b="1" dirty="0">
                <a:solidFill>
                  <a:srgbClr val="000000"/>
                </a:solidFill>
                <a:latin typeface="Open Sauce Heavy"/>
                <a:ea typeface="Open Sauce Heavy"/>
                <a:cs typeface="Open Sauce Heavy"/>
                <a:sym typeface="Open Sauce Heavy"/>
              </a:rPr>
            </a:br>
            <a:r>
              <a:rPr lang="en-US" sz="3600" b="1" dirty="0">
                <a:solidFill>
                  <a:srgbClr val="000000"/>
                </a:solidFill>
                <a:latin typeface="Open Sauce Heavy"/>
                <a:ea typeface="Open Sauce Heavy"/>
                <a:cs typeface="Open Sauce Heavy"/>
                <a:sym typeface="Open Sauce Heavy"/>
              </a:rPr>
              <a:t>opened</a:t>
            </a:r>
          </a:p>
        </p:txBody>
      </p:sp>
      <p:sp>
        <p:nvSpPr>
          <p:cNvPr id="56" name="TextBox 29">
            <a:extLst>
              <a:ext uri="{FF2B5EF4-FFF2-40B4-BE49-F238E27FC236}">
                <a16:creationId xmlns:a16="http://schemas.microsoft.com/office/drawing/2014/main" id="{07BBF11E-D896-F67B-772C-FBB3038C3A75}"/>
              </a:ext>
            </a:extLst>
          </p:cNvPr>
          <p:cNvSpPr txBox="1"/>
          <p:nvPr/>
        </p:nvSpPr>
        <p:spPr>
          <a:xfrm>
            <a:off x="-463171" y="6011901"/>
            <a:ext cx="7373159" cy="1160895"/>
          </a:xfrm>
          <a:prstGeom prst="rect">
            <a:avLst/>
          </a:prstGeom>
        </p:spPr>
        <p:txBody>
          <a:bodyPr lIns="0" tIns="0" rIns="0" bIns="0" rtlCol="0" anchor="t">
            <a:spAutoFit/>
          </a:bodyPr>
          <a:lstStyle/>
          <a:p>
            <a:pPr algn="ctr">
              <a:lnSpc>
                <a:spcPts val="4680"/>
              </a:lnSpc>
            </a:pPr>
            <a:r>
              <a:rPr lang="en-US" sz="3600" b="1" dirty="0">
                <a:solidFill>
                  <a:srgbClr val="000000"/>
                </a:solidFill>
                <a:latin typeface="Open Sauce Heavy"/>
                <a:ea typeface="Open Sauce Heavy"/>
                <a:cs typeface="Open Sauce Heavy"/>
                <a:sym typeface="Open Sauce Heavy"/>
              </a:rPr>
              <a:t>After 5 years </a:t>
            </a:r>
            <a:br>
              <a:rPr lang="en-US" sz="3600" b="1" dirty="0">
                <a:solidFill>
                  <a:srgbClr val="000000"/>
                </a:solidFill>
                <a:latin typeface="Open Sauce Heavy"/>
                <a:ea typeface="Open Sauce Heavy"/>
                <a:cs typeface="Open Sauce Heavy"/>
                <a:sym typeface="Open Sauce Heavy"/>
              </a:rPr>
            </a:br>
            <a:r>
              <a:rPr lang="en-US" sz="3600" b="1" dirty="0">
                <a:solidFill>
                  <a:srgbClr val="000000"/>
                </a:solidFill>
                <a:latin typeface="Open Sauce Heavy"/>
                <a:ea typeface="Open Sauce Heavy"/>
                <a:cs typeface="Open Sauce Heavy"/>
                <a:sym typeface="Open Sauce Heavy"/>
              </a:rPr>
              <a:t>opened</a:t>
            </a:r>
          </a:p>
        </p:txBody>
      </p:sp>
      <p:sp>
        <p:nvSpPr>
          <p:cNvPr id="59" name="Flecha izquierda 58">
            <a:extLst>
              <a:ext uri="{FF2B5EF4-FFF2-40B4-BE49-F238E27FC236}">
                <a16:creationId xmlns:a16="http://schemas.microsoft.com/office/drawing/2014/main" id="{EC8BD351-39E2-6CCC-DC07-B246EFB0D1F4}"/>
              </a:ext>
            </a:extLst>
          </p:cNvPr>
          <p:cNvSpPr/>
          <p:nvPr/>
        </p:nvSpPr>
        <p:spPr>
          <a:xfrm>
            <a:off x="4884736" y="6335931"/>
            <a:ext cx="591106" cy="522389"/>
          </a:xfrm>
          <a:prstGeom prst="lef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0" name="TextBox 13">
            <a:extLst>
              <a:ext uri="{FF2B5EF4-FFF2-40B4-BE49-F238E27FC236}">
                <a16:creationId xmlns:a16="http://schemas.microsoft.com/office/drawing/2014/main" id="{63804EB5-713E-2A31-39FE-C80A688F0451}"/>
              </a:ext>
            </a:extLst>
          </p:cNvPr>
          <p:cNvSpPr txBox="1"/>
          <p:nvPr/>
        </p:nvSpPr>
        <p:spPr>
          <a:xfrm>
            <a:off x="1481535" y="3643317"/>
            <a:ext cx="2351164" cy="390107"/>
          </a:xfrm>
          <a:prstGeom prst="rect">
            <a:avLst/>
          </a:prstGeom>
        </p:spPr>
        <p:txBody>
          <a:bodyPr wrap="square" lIns="0" tIns="0" rIns="0" bIns="0" rtlCol="0" anchor="t">
            <a:spAutoFit/>
          </a:bodyPr>
          <a:lstStyle/>
          <a:p>
            <a:pPr algn="ctr">
              <a:lnSpc>
                <a:spcPts val="3000"/>
              </a:lnSpc>
            </a:pPr>
            <a:r>
              <a:rPr lang="en-US" sz="3000" b="1" dirty="0">
                <a:solidFill>
                  <a:srgbClr val="FFFFFF"/>
                </a:solidFill>
                <a:latin typeface="Kollektif Bold"/>
                <a:ea typeface="Kollektif Bold"/>
                <a:cs typeface="Kollektif Bold"/>
                <a:sym typeface="Kollektif Bold"/>
              </a:rPr>
              <a:t>60%</a:t>
            </a:r>
          </a:p>
        </p:txBody>
      </p:sp>
      <p:sp>
        <p:nvSpPr>
          <p:cNvPr id="61" name="TextBox 13">
            <a:extLst>
              <a:ext uri="{FF2B5EF4-FFF2-40B4-BE49-F238E27FC236}">
                <a16:creationId xmlns:a16="http://schemas.microsoft.com/office/drawing/2014/main" id="{2E454CA9-FA55-E718-DDBB-76615B4D968F}"/>
              </a:ext>
            </a:extLst>
          </p:cNvPr>
          <p:cNvSpPr txBox="1"/>
          <p:nvPr/>
        </p:nvSpPr>
        <p:spPr>
          <a:xfrm>
            <a:off x="2763950" y="3631576"/>
            <a:ext cx="2351164" cy="390107"/>
          </a:xfrm>
          <a:prstGeom prst="rect">
            <a:avLst/>
          </a:prstGeom>
        </p:spPr>
        <p:txBody>
          <a:bodyPr wrap="square" lIns="0" tIns="0" rIns="0" bIns="0" rtlCol="0" anchor="t">
            <a:spAutoFit/>
          </a:bodyPr>
          <a:lstStyle/>
          <a:p>
            <a:pPr algn="ctr">
              <a:lnSpc>
                <a:spcPts val="3000"/>
              </a:lnSpc>
            </a:pPr>
            <a:r>
              <a:rPr lang="en-US" sz="3000" b="1" dirty="0">
                <a:solidFill>
                  <a:srgbClr val="FFFFFF"/>
                </a:solidFill>
                <a:latin typeface="Kollektif Bold"/>
                <a:ea typeface="Kollektif Bold"/>
                <a:cs typeface="Kollektif Bold"/>
                <a:sym typeface="Kollektif Bold"/>
              </a:rPr>
              <a:t>40%</a:t>
            </a:r>
          </a:p>
        </p:txBody>
      </p:sp>
      <p:sp>
        <p:nvSpPr>
          <p:cNvPr id="62" name="TextBox 13">
            <a:extLst>
              <a:ext uri="{FF2B5EF4-FFF2-40B4-BE49-F238E27FC236}">
                <a16:creationId xmlns:a16="http://schemas.microsoft.com/office/drawing/2014/main" id="{F54D145D-AF26-8EA2-D64A-D5B3C7BE9123}"/>
              </a:ext>
            </a:extLst>
          </p:cNvPr>
          <p:cNvSpPr txBox="1"/>
          <p:nvPr/>
        </p:nvSpPr>
        <p:spPr>
          <a:xfrm>
            <a:off x="6149352" y="6811882"/>
            <a:ext cx="2351164" cy="390107"/>
          </a:xfrm>
          <a:prstGeom prst="rect">
            <a:avLst/>
          </a:prstGeom>
        </p:spPr>
        <p:txBody>
          <a:bodyPr wrap="square" lIns="0" tIns="0" rIns="0" bIns="0" rtlCol="0" anchor="t">
            <a:spAutoFit/>
          </a:bodyPr>
          <a:lstStyle/>
          <a:p>
            <a:pPr algn="ctr">
              <a:lnSpc>
                <a:spcPts val="3000"/>
              </a:lnSpc>
            </a:pPr>
            <a:r>
              <a:rPr lang="en-US" sz="3000" b="1" dirty="0">
                <a:solidFill>
                  <a:srgbClr val="FFFFFF"/>
                </a:solidFill>
                <a:latin typeface="Kollektif Bold"/>
                <a:ea typeface="Kollektif Bold"/>
                <a:cs typeface="Kollektif Bold"/>
                <a:sym typeface="Kollektif Bold"/>
              </a:rPr>
              <a:t>80%</a:t>
            </a:r>
          </a:p>
        </p:txBody>
      </p:sp>
      <p:sp>
        <p:nvSpPr>
          <p:cNvPr id="63" name="TextBox 13">
            <a:extLst>
              <a:ext uri="{FF2B5EF4-FFF2-40B4-BE49-F238E27FC236}">
                <a16:creationId xmlns:a16="http://schemas.microsoft.com/office/drawing/2014/main" id="{59A504DF-79C1-64A4-ADF9-0F25CC9470E7}"/>
              </a:ext>
            </a:extLst>
          </p:cNvPr>
          <p:cNvSpPr txBox="1"/>
          <p:nvPr/>
        </p:nvSpPr>
        <p:spPr>
          <a:xfrm>
            <a:off x="5694773" y="5600539"/>
            <a:ext cx="2351164" cy="369781"/>
          </a:xfrm>
          <a:prstGeom prst="rect">
            <a:avLst/>
          </a:prstGeom>
        </p:spPr>
        <p:txBody>
          <a:bodyPr wrap="square" lIns="0" tIns="0" rIns="0" bIns="0" rtlCol="0" anchor="t">
            <a:spAutoFit/>
          </a:bodyPr>
          <a:lstStyle/>
          <a:p>
            <a:pPr algn="ctr">
              <a:lnSpc>
                <a:spcPts val="3000"/>
              </a:lnSpc>
            </a:pPr>
            <a:r>
              <a:rPr lang="en-US" sz="2400" b="1" dirty="0">
                <a:solidFill>
                  <a:srgbClr val="FFFFFF"/>
                </a:solidFill>
                <a:latin typeface="Kollektif Bold"/>
                <a:ea typeface="Kollektif Bold"/>
                <a:cs typeface="Kollektif Bold"/>
                <a:sym typeface="Kollektif Bold"/>
              </a:rPr>
              <a:t>20%</a:t>
            </a:r>
          </a:p>
        </p:txBody>
      </p:sp>
      <p:sp>
        <p:nvSpPr>
          <p:cNvPr id="89" name="TextBox 31">
            <a:extLst>
              <a:ext uri="{FF2B5EF4-FFF2-40B4-BE49-F238E27FC236}">
                <a16:creationId xmlns:a16="http://schemas.microsoft.com/office/drawing/2014/main" id="{6F96A969-B413-978A-1B72-BFAD933CA81D}"/>
              </a:ext>
            </a:extLst>
          </p:cNvPr>
          <p:cNvSpPr txBox="1"/>
          <p:nvPr/>
        </p:nvSpPr>
        <p:spPr>
          <a:xfrm>
            <a:off x="11223259" y="2613990"/>
            <a:ext cx="4471077" cy="1407693"/>
          </a:xfrm>
          <a:prstGeom prst="rect">
            <a:avLst/>
          </a:prstGeom>
        </p:spPr>
        <p:txBody>
          <a:bodyPr wrap="square" lIns="0" tIns="0" rIns="0" bIns="0" rtlCol="0" anchor="t">
            <a:spAutoFit/>
          </a:bodyPr>
          <a:lstStyle/>
          <a:p>
            <a:pPr algn="l">
              <a:lnSpc>
                <a:spcPts val="12040"/>
              </a:lnSpc>
              <a:spcBef>
                <a:spcPct val="0"/>
              </a:spcBef>
            </a:pPr>
            <a:r>
              <a:rPr lang="en-US" sz="8600" b="1" dirty="0">
                <a:solidFill>
                  <a:srgbClr val="000000"/>
                </a:solidFill>
                <a:latin typeface="Open Sauce Heavy"/>
                <a:ea typeface="Open Sauce Heavy"/>
                <a:cs typeface="Open Sauce Heavy"/>
                <a:sym typeface="Open Sauce Heavy"/>
              </a:rPr>
              <a:t>Issue</a:t>
            </a:r>
          </a:p>
        </p:txBody>
      </p:sp>
      <p:sp>
        <p:nvSpPr>
          <p:cNvPr id="90" name="TextBox 28">
            <a:extLst>
              <a:ext uri="{FF2B5EF4-FFF2-40B4-BE49-F238E27FC236}">
                <a16:creationId xmlns:a16="http://schemas.microsoft.com/office/drawing/2014/main" id="{E5F9A1AA-41B5-2F41-DA20-895D14D7E03C}"/>
              </a:ext>
            </a:extLst>
          </p:cNvPr>
          <p:cNvSpPr txBox="1"/>
          <p:nvPr/>
        </p:nvSpPr>
        <p:spPr>
          <a:xfrm>
            <a:off x="9625651" y="5026868"/>
            <a:ext cx="7373159" cy="1291187"/>
          </a:xfrm>
          <a:prstGeom prst="rect">
            <a:avLst/>
          </a:prstGeom>
        </p:spPr>
        <p:txBody>
          <a:bodyPr lIns="0" tIns="0" rIns="0" bIns="0" rtlCol="0" anchor="t">
            <a:spAutoFit/>
          </a:bodyPr>
          <a:lstStyle/>
          <a:p>
            <a:pPr algn="just">
              <a:lnSpc>
                <a:spcPts val="3380"/>
              </a:lnSpc>
            </a:pPr>
            <a:r>
              <a:rPr lang="es-ES" sz="2600" dirty="0" err="1">
                <a:solidFill>
                  <a:srgbClr val="000000"/>
                </a:solidFill>
                <a:latin typeface="Open Sauce"/>
              </a:rPr>
              <a:t>The</a:t>
            </a:r>
            <a:r>
              <a:rPr lang="es-ES" sz="2600" dirty="0">
                <a:solidFill>
                  <a:srgbClr val="000000"/>
                </a:solidFill>
                <a:latin typeface="Open Sauce"/>
              </a:rPr>
              <a:t> </a:t>
            </a:r>
            <a:r>
              <a:rPr lang="es-ES" sz="2600" dirty="0" err="1">
                <a:solidFill>
                  <a:srgbClr val="000000"/>
                </a:solidFill>
                <a:latin typeface="Open Sauce"/>
              </a:rPr>
              <a:t>reasons</a:t>
            </a:r>
            <a:r>
              <a:rPr lang="es-ES" sz="2600" dirty="0">
                <a:solidFill>
                  <a:srgbClr val="000000"/>
                </a:solidFill>
                <a:latin typeface="Open Sauce"/>
              </a:rPr>
              <a:t> </a:t>
            </a:r>
            <a:r>
              <a:rPr lang="es-ES" sz="2600" dirty="0" err="1">
                <a:solidFill>
                  <a:srgbClr val="000000"/>
                </a:solidFill>
                <a:latin typeface="Open Sauce"/>
              </a:rPr>
              <a:t>often</a:t>
            </a:r>
            <a:r>
              <a:rPr lang="es-ES" sz="2600" dirty="0">
                <a:solidFill>
                  <a:srgbClr val="000000"/>
                </a:solidFill>
                <a:latin typeface="Open Sauce"/>
              </a:rPr>
              <a:t> </a:t>
            </a:r>
            <a:r>
              <a:rPr lang="es-ES" sz="2600" dirty="0" err="1">
                <a:solidFill>
                  <a:srgbClr val="000000"/>
                </a:solidFill>
                <a:latin typeface="Open Sauce"/>
              </a:rPr>
              <a:t>include</a:t>
            </a:r>
            <a:r>
              <a:rPr lang="es-ES" sz="2600" dirty="0">
                <a:solidFill>
                  <a:srgbClr val="000000"/>
                </a:solidFill>
                <a:latin typeface="Open Sauce"/>
              </a:rPr>
              <a:t> </a:t>
            </a:r>
            <a:r>
              <a:rPr lang="es-ES" sz="2600" dirty="0" err="1">
                <a:solidFill>
                  <a:srgbClr val="000000"/>
                </a:solidFill>
                <a:latin typeface="Open Sauce"/>
              </a:rPr>
              <a:t>poor</a:t>
            </a:r>
            <a:r>
              <a:rPr lang="es-ES" sz="2600" dirty="0">
                <a:solidFill>
                  <a:srgbClr val="000000"/>
                </a:solidFill>
                <a:latin typeface="Open Sauce"/>
              </a:rPr>
              <a:t> </a:t>
            </a:r>
            <a:r>
              <a:rPr lang="es-ES" sz="2600" dirty="0" err="1">
                <a:solidFill>
                  <a:srgbClr val="000000"/>
                </a:solidFill>
                <a:latin typeface="Open Sauce"/>
              </a:rPr>
              <a:t>financial</a:t>
            </a:r>
            <a:r>
              <a:rPr lang="es-ES" sz="2600" dirty="0">
                <a:solidFill>
                  <a:srgbClr val="000000"/>
                </a:solidFill>
                <a:latin typeface="Open Sauce"/>
              </a:rPr>
              <a:t> </a:t>
            </a:r>
            <a:r>
              <a:rPr lang="es-ES" sz="2600" dirty="0" err="1">
                <a:solidFill>
                  <a:srgbClr val="000000"/>
                </a:solidFill>
                <a:latin typeface="Open Sauce"/>
              </a:rPr>
              <a:t>planning</a:t>
            </a:r>
            <a:r>
              <a:rPr lang="es-ES" sz="2600" dirty="0">
                <a:solidFill>
                  <a:srgbClr val="000000"/>
                </a:solidFill>
                <a:latin typeface="Open Sauce"/>
              </a:rPr>
              <a:t>, </a:t>
            </a:r>
            <a:r>
              <a:rPr lang="es-ES" sz="2600" dirty="0" err="1">
                <a:solidFill>
                  <a:srgbClr val="000000"/>
                </a:solidFill>
                <a:latin typeface="Open Sauce"/>
              </a:rPr>
              <a:t>inadequate</a:t>
            </a:r>
            <a:r>
              <a:rPr lang="es-ES" sz="2600" dirty="0">
                <a:solidFill>
                  <a:srgbClr val="000000"/>
                </a:solidFill>
                <a:latin typeface="Open Sauce"/>
              </a:rPr>
              <a:t> </a:t>
            </a:r>
            <a:r>
              <a:rPr lang="es-ES" sz="2600" dirty="0" err="1">
                <a:solidFill>
                  <a:srgbClr val="000000"/>
                </a:solidFill>
                <a:latin typeface="Open Sauce"/>
              </a:rPr>
              <a:t>scenario</a:t>
            </a:r>
            <a:r>
              <a:rPr lang="es-ES" sz="2600" dirty="0">
                <a:solidFill>
                  <a:srgbClr val="000000"/>
                </a:solidFill>
                <a:latin typeface="Open Sauce"/>
              </a:rPr>
              <a:t> </a:t>
            </a:r>
            <a:r>
              <a:rPr lang="es-ES" sz="2600" dirty="0" err="1">
                <a:solidFill>
                  <a:srgbClr val="000000"/>
                </a:solidFill>
                <a:latin typeface="Open Sauce"/>
              </a:rPr>
              <a:t>analysis</a:t>
            </a:r>
            <a:r>
              <a:rPr lang="es-ES" sz="2600" dirty="0">
                <a:solidFill>
                  <a:srgbClr val="000000"/>
                </a:solidFill>
                <a:latin typeface="Open Sauce"/>
              </a:rPr>
              <a:t>, and </a:t>
            </a:r>
            <a:r>
              <a:rPr lang="es-ES" sz="2600" dirty="0" err="1">
                <a:solidFill>
                  <a:srgbClr val="000000"/>
                </a:solidFill>
                <a:latin typeface="Open Sauce"/>
              </a:rPr>
              <a:t>inefficient</a:t>
            </a:r>
            <a:r>
              <a:rPr lang="es-ES" sz="2600" dirty="0">
                <a:solidFill>
                  <a:srgbClr val="000000"/>
                </a:solidFill>
                <a:latin typeface="Open Sauce"/>
              </a:rPr>
              <a:t> </a:t>
            </a:r>
            <a:r>
              <a:rPr lang="es-ES" sz="2600" dirty="0" err="1">
                <a:solidFill>
                  <a:srgbClr val="000000"/>
                </a:solidFill>
                <a:latin typeface="Open Sauce"/>
              </a:rPr>
              <a:t>resource</a:t>
            </a:r>
            <a:r>
              <a:rPr lang="es-ES" sz="2600" dirty="0">
                <a:solidFill>
                  <a:srgbClr val="000000"/>
                </a:solidFill>
                <a:latin typeface="Open Sauce"/>
              </a:rPr>
              <a:t> </a:t>
            </a:r>
            <a:r>
              <a:rPr lang="es-ES" sz="2600" dirty="0" err="1">
                <a:solidFill>
                  <a:srgbClr val="000000"/>
                </a:solidFill>
                <a:latin typeface="Open Sauce"/>
              </a:rPr>
              <a:t>allocation</a:t>
            </a:r>
            <a:r>
              <a:rPr lang="es-ES" sz="2600" dirty="0">
                <a:solidFill>
                  <a:srgbClr val="000000"/>
                </a:solidFill>
                <a:latin typeface="Open Sauce"/>
              </a:rPr>
              <a:t>.</a:t>
            </a:r>
            <a:endParaRPr lang="en-US" sz="2600" dirty="0">
              <a:solidFill>
                <a:srgbClr val="000000"/>
              </a:solidFill>
              <a:latin typeface="Open Sauce"/>
              <a:sym typeface="Open Sauce"/>
            </a:endParaRPr>
          </a:p>
        </p:txBody>
      </p:sp>
      <p:sp>
        <p:nvSpPr>
          <p:cNvPr id="91" name="TextBox 29">
            <a:extLst>
              <a:ext uri="{FF2B5EF4-FFF2-40B4-BE49-F238E27FC236}">
                <a16:creationId xmlns:a16="http://schemas.microsoft.com/office/drawing/2014/main" id="{19C5AEC0-AAFA-9F7B-144F-523A334F4FAB}"/>
              </a:ext>
            </a:extLst>
          </p:cNvPr>
          <p:cNvSpPr txBox="1"/>
          <p:nvPr/>
        </p:nvSpPr>
        <p:spPr>
          <a:xfrm>
            <a:off x="8203145" y="4052695"/>
            <a:ext cx="9265024" cy="534570"/>
          </a:xfrm>
          <a:prstGeom prst="rect">
            <a:avLst/>
          </a:prstGeom>
        </p:spPr>
        <p:txBody>
          <a:bodyPr wrap="square" lIns="0" tIns="0" rIns="0" bIns="0" rtlCol="0" anchor="t">
            <a:spAutoFit/>
          </a:bodyPr>
          <a:lstStyle/>
          <a:p>
            <a:pPr algn="ctr">
              <a:lnSpc>
                <a:spcPts val="4680"/>
              </a:lnSpc>
            </a:pPr>
            <a:r>
              <a:rPr lang="en-US" sz="2800" b="1" dirty="0">
                <a:solidFill>
                  <a:srgbClr val="000000"/>
                </a:solidFill>
                <a:latin typeface="Open Sauce Heavy"/>
                <a:ea typeface="Open Sauce Heavy"/>
                <a:cs typeface="Open Sauce Heavy"/>
                <a:sym typeface="Open Sauce Heavy"/>
              </a:rPr>
              <a:t>Why restaurants fail?</a:t>
            </a:r>
          </a:p>
        </p:txBody>
      </p:sp>
      <p:sp>
        <p:nvSpPr>
          <p:cNvPr id="92" name="TextBox 28">
            <a:extLst>
              <a:ext uri="{FF2B5EF4-FFF2-40B4-BE49-F238E27FC236}">
                <a16:creationId xmlns:a16="http://schemas.microsoft.com/office/drawing/2014/main" id="{3DBABFFA-282B-80A8-976F-0D6542C99C29}"/>
              </a:ext>
            </a:extLst>
          </p:cNvPr>
          <p:cNvSpPr txBox="1"/>
          <p:nvPr/>
        </p:nvSpPr>
        <p:spPr>
          <a:xfrm>
            <a:off x="9653538" y="6757142"/>
            <a:ext cx="7373159" cy="1727204"/>
          </a:xfrm>
          <a:prstGeom prst="rect">
            <a:avLst/>
          </a:prstGeom>
        </p:spPr>
        <p:txBody>
          <a:bodyPr lIns="0" tIns="0" rIns="0" bIns="0" rtlCol="0" anchor="t">
            <a:spAutoFit/>
          </a:bodyPr>
          <a:lstStyle/>
          <a:p>
            <a:pPr algn="just">
              <a:lnSpc>
                <a:spcPts val="3380"/>
              </a:lnSpc>
            </a:pPr>
            <a:r>
              <a:rPr lang="es-ES" sz="2800" dirty="0" err="1"/>
              <a:t>RestoMetrics</a:t>
            </a:r>
            <a:r>
              <a:rPr lang="es-ES" sz="2800" dirty="0"/>
              <a:t> </a:t>
            </a:r>
            <a:r>
              <a:rPr lang="es-ES" sz="2800" dirty="0" err="1"/>
              <a:t>addresses</a:t>
            </a:r>
            <a:r>
              <a:rPr lang="es-ES" sz="2800" dirty="0"/>
              <a:t> </a:t>
            </a:r>
            <a:r>
              <a:rPr lang="es-ES" sz="2800" dirty="0" err="1"/>
              <a:t>this</a:t>
            </a:r>
            <a:r>
              <a:rPr lang="es-ES" sz="2800" dirty="0"/>
              <a:t> </a:t>
            </a:r>
            <a:r>
              <a:rPr lang="es-ES" sz="2800" dirty="0" err="1"/>
              <a:t>issue</a:t>
            </a:r>
            <a:r>
              <a:rPr lang="es-ES" sz="2800" dirty="0"/>
              <a:t> </a:t>
            </a:r>
            <a:r>
              <a:rPr lang="es-ES" sz="2800" dirty="0" err="1"/>
              <a:t>by</a:t>
            </a:r>
            <a:r>
              <a:rPr lang="es-ES" sz="2800" dirty="0"/>
              <a:t> </a:t>
            </a:r>
            <a:r>
              <a:rPr lang="es-ES" sz="2800" dirty="0" err="1"/>
              <a:t>providing</a:t>
            </a:r>
            <a:r>
              <a:rPr lang="es-ES" sz="2800" dirty="0"/>
              <a:t> restaurant </a:t>
            </a:r>
            <a:r>
              <a:rPr lang="es-ES" sz="2800" dirty="0" err="1"/>
              <a:t>owners</a:t>
            </a:r>
            <a:r>
              <a:rPr lang="es-ES" sz="2800" dirty="0"/>
              <a:t> </a:t>
            </a:r>
            <a:r>
              <a:rPr lang="es-ES" sz="2800" dirty="0" err="1"/>
              <a:t>with</a:t>
            </a:r>
            <a:r>
              <a:rPr lang="es-ES" sz="2800" dirty="0"/>
              <a:t> a </a:t>
            </a:r>
            <a:r>
              <a:rPr lang="es-ES" sz="2800" dirty="0" err="1"/>
              <a:t>powerful</a:t>
            </a:r>
            <a:r>
              <a:rPr lang="es-ES" sz="2800" dirty="0"/>
              <a:t> </a:t>
            </a:r>
            <a:r>
              <a:rPr lang="es-ES" sz="2800" dirty="0" err="1"/>
              <a:t>tool</a:t>
            </a:r>
            <a:r>
              <a:rPr lang="es-ES" sz="2800" dirty="0"/>
              <a:t>. </a:t>
            </a:r>
            <a:r>
              <a:rPr lang="es-ES" sz="2800" dirty="0" err="1"/>
              <a:t>By</a:t>
            </a:r>
            <a:r>
              <a:rPr lang="es-ES" sz="2800" dirty="0"/>
              <a:t> </a:t>
            </a:r>
            <a:r>
              <a:rPr lang="es-ES" sz="2800" dirty="0" err="1"/>
              <a:t>visualizing</a:t>
            </a:r>
            <a:r>
              <a:rPr lang="es-ES" sz="2800" dirty="0"/>
              <a:t> </a:t>
            </a:r>
            <a:r>
              <a:rPr lang="es-ES" sz="2800" dirty="0" err="1"/>
              <a:t>how</a:t>
            </a:r>
            <a:r>
              <a:rPr lang="es-ES" sz="2800" dirty="0"/>
              <a:t> </a:t>
            </a:r>
            <a:r>
              <a:rPr lang="es-ES" sz="2800" dirty="0" err="1"/>
              <a:t>changes</a:t>
            </a:r>
            <a:r>
              <a:rPr lang="es-ES" sz="2800" dirty="0"/>
              <a:t> in variables can </a:t>
            </a:r>
            <a:r>
              <a:rPr lang="es-ES" sz="2800" dirty="0" err="1"/>
              <a:t>impact</a:t>
            </a:r>
            <a:r>
              <a:rPr lang="es-ES" sz="2800" dirty="0"/>
              <a:t> </a:t>
            </a:r>
            <a:r>
              <a:rPr lang="es-ES" sz="2800" dirty="0" err="1"/>
              <a:t>revenue</a:t>
            </a:r>
            <a:r>
              <a:rPr lang="es-ES" sz="2800" dirty="0"/>
              <a:t>.</a:t>
            </a:r>
            <a:endParaRPr lang="en-US" sz="2600" dirty="0">
              <a:solidFill>
                <a:srgbClr val="000000"/>
              </a:solidFill>
              <a:latin typeface="Open Sauce"/>
              <a:sym typeface="Open Sau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20706" y="401403"/>
            <a:ext cx="1932084" cy="328295"/>
          </a:xfrm>
          <a:prstGeom prst="rect">
            <a:avLst/>
          </a:prstGeom>
        </p:spPr>
        <p:txBody>
          <a:bodyPr wrap="square"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RestoMetrics</a:t>
            </a:r>
            <a:endParaRPr lang="en-US" sz="2000" dirty="0">
              <a:solidFill>
                <a:srgbClr val="FFFFFF"/>
              </a:solidFill>
              <a:latin typeface="Open Sauce"/>
              <a:ea typeface="Open Sauce"/>
              <a:cs typeface="Open Sauce"/>
              <a:sym typeface="Open Sauce"/>
            </a:endParaRP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405760" y="401403"/>
            <a:ext cx="1761083" cy="328295"/>
          </a:xfrm>
          <a:prstGeom prst="rect">
            <a:avLst/>
          </a:prstGeom>
        </p:spPr>
        <p:txBody>
          <a:bodyPr lIns="0" tIns="0" rIns="0" bIns="0" rtlCol="0" anchor="t">
            <a:spAutoFit/>
          </a:bodyPr>
          <a:lstStyle/>
          <a:p>
            <a:pPr algn="l">
              <a:lnSpc>
                <a:spcPts val="2800"/>
              </a:lnSpc>
            </a:pPr>
            <a:r>
              <a:rPr lang="en-US" sz="2000" dirty="0">
                <a:solidFill>
                  <a:srgbClr val="FFFFFF"/>
                </a:solidFill>
                <a:latin typeface="Open Sauce"/>
                <a:ea typeface="Open Sauce"/>
                <a:cs typeface="Open Sauce"/>
                <a:sym typeface="Open Sauce"/>
              </a:rPr>
              <a:t>Introduction</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a:off x="8009328" y="89648"/>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p:nvPr/>
        </p:nvGrpSpPr>
        <p:grpSpPr>
          <a:xfrm>
            <a:off x="17455530" y="254330"/>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9881447" y="417432"/>
            <a:ext cx="1836150" cy="328295"/>
          </a:xfrm>
          <a:prstGeom prst="rect">
            <a:avLst/>
          </a:prstGeom>
        </p:spPr>
        <p:txBody>
          <a:bodyPr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Issue</a:t>
            </a:r>
          </a:p>
        </p:txBody>
      </p:sp>
      <p:sp>
        <p:nvSpPr>
          <p:cNvPr id="14" name="Freeform 14"/>
          <p:cNvSpPr/>
          <p:nvPr/>
        </p:nvSpPr>
        <p:spPr>
          <a:xfrm flipH="1">
            <a:off x="985235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14083797" y="493076"/>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4655958" y="487510"/>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19" name="TextBox 19"/>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sp>
        <p:nvSpPr>
          <p:cNvPr id="22" name="Freeform 22"/>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3" name="Group 23"/>
          <p:cNvGrpSpPr/>
          <p:nvPr/>
        </p:nvGrpSpPr>
        <p:grpSpPr>
          <a:xfrm>
            <a:off x="1600768" y="1348239"/>
            <a:ext cx="15658532" cy="510426"/>
            <a:chOff x="0" y="0"/>
            <a:chExt cx="12467294" cy="406400"/>
          </a:xfrm>
        </p:grpSpPr>
        <p:sp>
          <p:nvSpPr>
            <p:cNvPr id="24" name="Freeform 24"/>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25" name="TextBox 25"/>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6" name="Freeform 26"/>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8" name="TextBox 28"/>
          <p:cNvSpPr txBox="1"/>
          <p:nvPr/>
        </p:nvSpPr>
        <p:spPr>
          <a:xfrm>
            <a:off x="5443067" y="401403"/>
            <a:ext cx="2071972" cy="328295"/>
          </a:xfrm>
          <a:prstGeom prst="rect">
            <a:avLst/>
          </a:prstGeom>
        </p:spPr>
        <p:txBody>
          <a:bodyPr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Objectives</a:t>
            </a:r>
            <a:endParaRPr lang="en-US" sz="2000" dirty="0">
              <a:solidFill>
                <a:srgbClr val="FFFFFF"/>
              </a:solidFill>
              <a:latin typeface="Open Sauce"/>
              <a:ea typeface="Open Sauce"/>
              <a:cs typeface="Open Sauce"/>
              <a:sym typeface="Open Sauce"/>
            </a:endParaRPr>
          </a:p>
        </p:txBody>
      </p:sp>
      <p:sp>
        <p:nvSpPr>
          <p:cNvPr id="29" name="TextBox 29"/>
          <p:cNvSpPr txBox="1"/>
          <p:nvPr/>
        </p:nvSpPr>
        <p:spPr>
          <a:xfrm>
            <a:off x="6914370" y="255061"/>
            <a:ext cx="2610143" cy="1046440"/>
          </a:xfrm>
          <a:prstGeom prst="rect">
            <a:avLst/>
          </a:prstGeom>
        </p:spPr>
        <p:txBody>
          <a:bodyPr lIns="0" tIns="0" rIns="0" bIns="0" rtlCol="0" anchor="t">
            <a:spAutoFit/>
          </a:bodyPr>
          <a:lstStyle/>
          <a:p>
            <a:pPr algn="ctr">
              <a:lnSpc>
                <a:spcPts val="2800"/>
              </a:lnSpc>
            </a:pPr>
            <a:r>
              <a:rPr lang="en-US" dirty="0">
                <a:solidFill>
                  <a:schemeClr val="bg1"/>
                </a:solidFill>
                <a:latin typeface="Open Sauce"/>
                <a:ea typeface="Open Sauce"/>
                <a:cs typeface="Open Sauce"/>
                <a:sym typeface="Open Sauce"/>
              </a:rPr>
              <a:t>Implementation </a:t>
            </a:r>
            <a:br>
              <a:rPr lang="en-US" dirty="0">
                <a:solidFill>
                  <a:schemeClr val="bg1"/>
                </a:solidFill>
                <a:latin typeface="Open Sauce"/>
                <a:ea typeface="Open Sauce"/>
                <a:cs typeface="Open Sauce"/>
                <a:sym typeface="Open Sauce"/>
              </a:rPr>
            </a:br>
            <a:r>
              <a:rPr lang="en-US" dirty="0">
                <a:solidFill>
                  <a:schemeClr val="bg1"/>
                </a:solidFill>
                <a:latin typeface="Open Sauce"/>
                <a:ea typeface="Open Sauce"/>
                <a:cs typeface="Open Sauce"/>
                <a:sym typeface="Open Sauce"/>
              </a:rPr>
              <a:t>Details</a:t>
            </a:r>
          </a:p>
          <a:p>
            <a:pPr algn="l">
              <a:lnSpc>
                <a:spcPts val="2800"/>
              </a:lnSpc>
            </a:pPr>
            <a:endParaRPr lang="en-US" sz="2000" dirty="0">
              <a:solidFill>
                <a:srgbClr val="FFFFFF"/>
              </a:solidFill>
              <a:latin typeface="Open Sauce"/>
              <a:ea typeface="Open Sauce"/>
              <a:cs typeface="Open Sauce"/>
              <a:sym typeface="Open Sauce"/>
            </a:endParaRPr>
          </a:p>
        </p:txBody>
      </p:sp>
      <p:sp>
        <p:nvSpPr>
          <p:cNvPr id="30" name="TextBox 30"/>
          <p:cNvSpPr txBox="1"/>
          <p:nvPr/>
        </p:nvSpPr>
        <p:spPr>
          <a:xfrm>
            <a:off x="11639244" y="419050"/>
            <a:ext cx="2715338" cy="328295"/>
          </a:xfrm>
          <a:prstGeom prst="rect">
            <a:avLst/>
          </a:prstGeom>
        </p:spPr>
        <p:txBody>
          <a:bodyPr lIns="0" tIns="0" rIns="0" bIns="0" rtlCol="0" anchor="t">
            <a:spAutoFit/>
          </a:bodyPr>
          <a:lstStyle/>
          <a:p>
            <a:pPr algn="l">
              <a:lnSpc>
                <a:spcPts val="2800"/>
              </a:lnSpc>
            </a:pPr>
            <a:r>
              <a:rPr lang="en-US" sz="2000" dirty="0">
                <a:solidFill>
                  <a:srgbClr val="000000"/>
                </a:solidFill>
                <a:latin typeface="Open Sauce"/>
                <a:ea typeface="Open Sauce"/>
                <a:cs typeface="Open Sauce"/>
                <a:sym typeface="Open Sauce"/>
              </a:rPr>
              <a:t>Showcase</a:t>
            </a:r>
          </a:p>
        </p:txBody>
      </p:sp>
      <p:sp>
        <p:nvSpPr>
          <p:cNvPr id="31" name="TextBox 31"/>
          <p:cNvSpPr txBox="1"/>
          <p:nvPr/>
        </p:nvSpPr>
        <p:spPr>
          <a:xfrm>
            <a:off x="2258294" y="1368501"/>
            <a:ext cx="8707740" cy="422275"/>
          </a:xfrm>
          <a:prstGeom prst="rect">
            <a:avLst/>
          </a:prstGeom>
        </p:spPr>
        <p:txBody>
          <a:bodyPr lIns="0" tIns="0" rIns="0" bIns="0" rtlCol="0" anchor="t">
            <a:spAutoFit/>
          </a:bodyPr>
          <a:lstStyle/>
          <a:p>
            <a:pPr>
              <a:lnSpc>
                <a:spcPts val="3499"/>
              </a:lnSpc>
            </a:pPr>
            <a:r>
              <a:rPr lang="en-US" sz="2499" dirty="0">
                <a:solidFill>
                  <a:srgbClr val="48494E"/>
                </a:solidFill>
                <a:latin typeface="Open Sauce"/>
                <a:ea typeface="Open Sauce"/>
                <a:cs typeface="Open Sauce"/>
                <a:sym typeface="Open Sauce"/>
              </a:rPr>
              <a:t>Showcase</a:t>
            </a:r>
          </a:p>
        </p:txBody>
      </p:sp>
      <p:sp>
        <p:nvSpPr>
          <p:cNvPr id="32" name="TextBox 32"/>
          <p:cNvSpPr txBox="1"/>
          <p:nvPr/>
        </p:nvSpPr>
        <p:spPr>
          <a:xfrm>
            <a:off x="2435218" y="2608057"/>
            <a:ext cx="6495623" cy="1314450"/>
          </a:xfrm>
          <a:prstGeom prst="rect">
            <a:avLst/>
          </a:prstGeom>
        </p:spPr>
        <p:txBody>
          <a:bodyPr lIns="0" tIns="0" rIns="0" bIns="0" rtlCol="0" anchor="t">
            <a:spAutoFit/>
          </a:bodyPr>
          <a:lstStyle/>
          <a:p>
            <a:pPr algn="l">
              <a:lnSpc>
                <a:spcPts val="10319"/>
              </a:lnSpc>
            </a:pPr>
            <a:r>
              <a:rPr lang="en-US" sz="8599" b="1" dirty="0">
                <a:solidFill>
                  <a:srgbClr val="000000"/>
                </a:solidFill>
                <a:latin typeface="Open Sauce Heavy"/>
                <a:ea typeface="Open Sauce Heavy"/>
                <a:cs typeface="Open Sauce Heavy"/>
                <a:sym typeface="Open Sauce Heavy"/>
              </a:rPr>
              <a:t>Showcase</a:t>
            </a:r>
          </a:p>
        </p:txBody>
      </p:sp>
      <p:sp>
        <p:nvSpPr>
          <p:cNvPr id="34" name="TextBox 34"/>
          <p:cNvSpPr txBox="1"/>
          <p:nvPr/>
        </p:nvSpPr>
        <p:spPr>
          <a:xfrm>
            <a:off x="1135872" y="5049516"/>
            <a:ext cx="8496957" cy="1706557"/>
          </a:xfrm>
          <a:prstGeom prst="rect">
            <a:avLst/>
          </a:prstGeom>
        </p:spPr>
        <p:txBody>
          <a:bodyPr lIns="0" tIns="0" rIns="0" bIns="0" rtlCol="0" anchor="t">
            <a:spAutoFit/>
          </a:bodyPr>
          <a:lstStyle/>
          <a:p>
            <a:pPr algn="just">
              <a:lnSpc>
                <a:spcPts val="2730"/>
              </a:lnSpc>
            </a:pPr>
            <a:r>
              <a:rPr lang="en-US" sz="2100" dirty="0">
                <a:solidFill>
                  <a:srgbClr val="000000"/>
                </a:solidFill>
                <a:latin typeface="Open Sauce"/>
                <a:ea typeface="Open Sauce"/>
                <a:cs typeface="Open Sauce"/>
                <a:sym typeface="Open Sauce"/>
              </a:rPr>
              <a:t>First, search your restaurant on our database to help you fill in some data. Then, add the additional data and save it in our system. Perform different scenarios by modifying the data and see how your revenue will perform. </a:t>
            </a:r>
          </a:p>
          <a:p>
            <a:pPr>
              <a:lnSpc>
                <a:spcPts val="2730"/>
              </a:lnSpc>
            </a:pPr>
            <a:endParaRPr lang="en-US" sz="2100" dirty="0">
              <a:solidFill>
                <a:srgbClr val="000000"/>
              </a:solidFill>
              <a:latin typeface="Open Sauce"/>
              <a:ea typeface="Open Sauce"/>
              <a:cs typeface="Open Sauce"/>
              <a:sym typeface="Open Sauce"/>
            </a:endParaRPr>
          </a:p>
        </p:txBody>
      </p:sp>
      <p:pic>
        <p:nvPicPr>
          <p:cNvPr id="36" name="Imagen 35">
            <a:extLst>
              <a:ext uri="{FF2B5EF4-FFF2-40B4-BE49-F238E27FC236}">
                <a16:creationId xmlns:a16="http://schemas.microsoft.com/office/drawing/2014/main" id="{7910169E-E68F-5D3A-04FC-0DDCD52C595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136" y="56518"/>
            <a:ext cx="1075790" cy="1075790"/>
          </a:xfrm>
          <a:prstGeom prst="rect">
            <a:avLst/>
          </a:prstGeom>
        </p:spPr>
      </p:pic>
      <p:pic>
        <p:nvPicPr>
          <p:cNvPr id="37" name="Imagen 36">
            <a:extLst>
              <a:ext uri="{FF2B5EF4-FFF2-40B4-BE49-F238E27FC236}">
                <a16:creationId xmlns:a16="http://schemas.microsoft.com/office/drawing/2014/main" id="{C810E3C1-6A1B-DB3A-8E34-65A31C1CCAEF}"/>
              </a:ext>
            </a:extLst>
          </p:cNvPr>
          <p:cNvPicPr>
            <a:picLocks noChangeAspect="1"/>
          </p:cNvPicPr>
          <p:nvPr/>
        </p:nvPicPr>
        <p:blipFill>
          <a:blip r:embed="rId23"/>
          <a:stretch>
            <a:fillRect/>
          </a:stretch>
        </p:blipFill>
        <p:spPr>
          <a:xfrm>
            <a:off x="10617532" y="3763664"/>
            <a:ext cx="6358555" cy="4768916"/>
          </a:xfrm>
          <a:prstGeom prst="rect">
            <a:avLst/>
          </a:prstGeom>
          <a:ln>
            <a:noFill/>
          </a:ln>
          <a:effectLst>
            <a:softEdge rad="112500"/>
          </a:effectLst>
        </p:spPr>
      </p:pic>
      <p:pic>
        <p:nvPicPr>
          <p:cNvPr id="39" name="Imagen 38">
            <a:hlinkClick r:id="rId24"/>
            <a:extLst>
              <a:ext uri="{FF2B5EF4-FFF2-40B4-BE49-F238E27FC236}">
                <a16:creationId xmlns:a16="http://schemas.microsoft.com/office/drawing/2014/main" id="{C2BE8B83-9721-3E82-8248-E82FA8B4BE2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639244" y="4457700"/>
            <a:ext cx="4323760" cy="2438400"/>
          </a:xfrm>
          <a:prstGeom prst="rect">
            <a:avLst/>
          </a:prstGeom>
        </p:spPr>
      </p:pic>
      <p:sp>
        <p:nvSpPr>
          <p:cNvPr id="40" name="TextBox 29">
            <a:extLst>
              <a:ext uri="{FF2B5EF4-FFF2-40B4-BE49-F238E27FC236}">
                <a16:creationId xmlns:a16="http://schemas.microsoft.com/office/drawing/2014/main" id="{F67F6AC2-7573-8F35-263C-83D917070C3E}"/>
              </a:ext>
            </a:extLst>
          </p:cNvPr>
          <p:cNvSpPr txBox="1"/>
          <p:nvPr/>
        </p:nvSpPr>
        <p:spPr>
          <a:xfrm>
            <a:off x="603408" y="3941817"/>
            <a:ext cx="9265024" cy="534570"/>
          </a:xfrm>
          <a:prstGeom prst="rect">
            <a:avLst/>
          </a:prstGeom>
        </p:spPr>
        <p:txBody>
          <a:bodyPr wrap="square" lIns="0" tIns="0" rIns="0" bIns="0" rtlCol="0" anchor="t">
            <a:spAutoFit/>
          </a:bodyPr>
          <a:lstStyle/>
          <a:p>
            <a:pPr algn="ctr">
              <a:lnSpc>
                <a:spcPts val="4680"/>
              </a:lnSpc>
            </a:pPr>
            <a:r>
              <a:rPr lang="en-US" sz="2800" b="1" dirty="0">
                <a:solidFill>
                  <a:srgbClr val="000000"/>
                </a:solidFill>
                <a:latin typeface="Open Sauce Heavy"/>
                <a:ea typeface="Open Sauce Heavy"/>
                <a:cs typeface="Open Sauce Heavy"/>
                <a:sym typeface="Open Sauce Heavy"/>
              </a:rPr>
              <a:t>How does it work?</a:t>
            </a:r>
          </a:p>
        </p:txBody>
      </p:sp>
      <p:sp>
        <p:nvSpPr>
          <p:cNvPr id="41" name="TextBox 29">
            <a:extLst>
              <a:ext uri="{FF2B5EF4-FFF2-40B4-BE49-F238E27FC236}">
                <a16:creationId xmlns:a16="http://schemas.microsoft.com/office/drawing/2014/main" id="{3849908E-D19C-43B5-C9A2-ECAE46D565C9}"/>
              </a:ext>
            </a:extLst>
          </p:cNvPr>
          <p:cNvSpPr txBox="1"/>
          <p:nvPr/>
        </p:nvSpPr>
        <p:spPr>
          <a:xfrm>
            <a:off x="9144000" y="8685848"/>
            <a:ext cx="9265024" cy="511037"/>
          </a:xfrm>
          <a:prstGeom prst="rect">
            <a:avLst/>
          </a:prstGeom>
        </p:spPr>
        <p:txBody>
          <a:bodyPr wrap="square" lIns="0" tIns="0" rIns="0" bIns="0" rtlCol="0" anchor="t">
            <a:spAutoFit/>
          </a:bodyPr>
          <a:lstStyle/>
          <a:p>
            <a:pPr algn="ctr">
              <a:lnSpc>
                <a:spcPts val="4680"/>
              </a:lnSpc>
            </a:pPr>
            <a:r>
              <a:rPr lang="en-US" sz="2000" b="1" dirty="0">
                <a:solidFill>
                  <a:srgbClr val="000000"/>
                </a:solidFill>
                <a:latin typeface="Open Sauce Heavy"/>
                <a:ea typeface="Open Sauce Heavy"/>
                <a:cs typeface="Open Sauce Heavy"/>
                <a:sym typeface="Open Sauce Heavy"/>
              </a:rPr>
              <a:t>(Click the monitor image and see it yourself) </a:t>
            </a:r>
          </a:p>
        </p:txBody>
      </p:sp>
      <p:pic>
        <p:nvPicPr>
          <p:cNvPr id="45" name="Gráfico 44" descr="Mano con dedo índice apuntando a la derecha con relleno sólido">
            <a:extLst>
              <a:ext uri="{FF2B5EF4-FFF2-40B4-BE49-F238E27FC236}">
                <a16:creationId xmlns:a16="http://schemas.microsoft.com/office/drawing/2014/main" id="{23336854-35B0-5681-CC08-6B40945864D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9226983">
            <a:off x="11566780" y="6021069"/>
            <a:ext cx="914400" cy="914400"/>
          </a:xfrm>
          <a:prstGeom prst="rect">
            <a:avLst/>
          </a:prstGeom>
        </p:spPr>
      </p:pic>
      <p:pic>
        <p:nvPicPr>
          <p:cNvPr id="49" name="Gráfico 48" descr="Bombilla con relleno sólido">
            <a:extLst>
              <a:ext uri="{FF2B5EF4-FFF2-40B4-BE49-F238E27FC236}">
                <a16:creationId xmlns:a16="http://schemas.microsoft.com/office/drawing/2014/main" id="{5E177737-9EC8-5940-9A44-268CF2EE0A4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956514" y="5959955"/>
            <a:ext cx="626718" cy="6267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381062" y="382510"/>
            <a:ext cx="1896110" cy="328295"/>
          </a:xfrm>
          <a:prstGeom prst="rect">
            <a:avLst/>
          </a:prstGeom>
        </p:spPr>
        <p:txBody>
          <a:bodyPr wrap="square"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RestoMetrics</a:t>
            </a:r>
            <a:endParaRPr lang="en-US" sz="2000" dirty="0">
              <a:solidFill>
                <a:srgbClr val="FFFFFF"/>
              </a:solidFill>
              <a:latin typeface="Open Sauce"/>
              <a:ea typeface="Open Sauce"/>
              <a:cs typeface="Open Sauce"/>
              <a:sym typeface="Open Sauce"/>
            </a:endParaRP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405760" y="401403"/>
            <a:ext cx="1761083" cy="328295"/>
          </a:xfrm>
          <a:prstGeom prst="rect">
            <a:avLst/>
          </a:prstGeom>
        </p:spPr>
        <p:txBody>
          <a:bodyPr lIns="0" tIns="0" rIns="0" bIns="0" rtlCol="0" anchor="t">
            <a:spAutoFit/>
          </a:bodyPr>
          <a:lstStyle/>
          <a:p>
            <a:pPr algn="l">
              <a:lnSpc>
                <a:spcPts val="2800"/>
              </a:lnSpc>
            </a:pPr>
            <a:r>
              <a:rPr lang="en-US" sz="2000" dirty="0">
                <a:solidFill>
                  <a:srgbClr val="FFFFFF"/>
                </a:solidFill>
                <a:latin typeface="Open Sauce"/>
                <a:ea typeface="Open Sauce"/>
                <a:cs typeface="Open Sauce"/>
                <a:sym typeface="Open Sauce"/>
              </a:rPr>
              <a:t>Introduction</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a:off x="7996226"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0" name="Group 10"/>
          <p:cNvGrpSpPr/>
          <p:nvPr/>
        </p:nvGrpSpPr>
        <p:grpSpPr>
          <a:xfrm>
            <a:off x="17416788" y="244884"/>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5443067" y="401403"/>
            <a:ext cx="2071972" cy="687368"/>
          </a:xfrm>
          <a:prstGeom prst="rect">
            <a:avLst/>
          </a:prstGeom>
        </p:spPr>
        <p:txBody>
          <a:bodyPr lIns="0" tIns="0" rIns="0" bIns="0" rtlCol="0" anchor="t">
            <a:spAutoFit/>
          </a:bodyPr>
          <a:lstStyle/>
          <a:p>
            <a:pPr>
              <a:lnSpc>
                <a:spcPts val="2800"/>
              </a:lnSpc>
            </a:pPr>
            <a:r>
              <a:rPr lang="en-US" sz="2000" dirty="0">
                <a:solidFill>
                  <a:schemeClr val="bg1"/>
                </a:solidFill>
                <a:latin typeface="Open Sauce"/>
                <a:ea typeface="Open Sauce"/>
                <a:cs typeface="Open Sauce"/>
                <a:sym typeface="Open Sauce"/>
              </a:rPr>
              <a:t>Objectives</a:t>
            </a:r>
            <a:endParaRPr lang="en-US" sz="2000" dirty="0">
              <a:solidFill>
                <a:srgbClr val="FFFFFF"/>
              </a:solidFill>
              <a:latin typeface="Open Sauce"/>
              <a:ea typeface="Open Sauce"/>
              <a:cs typeface="Open Sauce"/>
              <a:sym typeface="Open Sauce"/>
            </a:endParaRPr>
          </a:p>
          <a:p>
            <a:pPr algn="l">
              <a:lnSpc>
                <a:spcPts val="2800"/>
              </a:lnSpc>
            </a:pPr>
            <a:endParaRPr lang="en-US" sz="2000" dirty="0">
              <a:solidFill>
                <a:srgbClr val="FFFFFF"/>
              </a:solidFill>
              <a:latin typeface="Open Sauce"/>
              <a:ea typeface="Open Sauce"/>
              <a:cs typeface="Open Sauce"/>
              <a:sym typeface="Open Sauce"/>
            </a:endParaRPr>
          </a:p>
        </p:txBody>
      </p:sp>
      <p:sp>
        <p:nvSpPr>
          <p:cNvPr id="14" name="TextBox 14"/>
          <p:cNvSpPr txBox="1"/>
          <p:nvPr/>
        </p:nvSpPr>
        <p:spPr>
          <a:xfrm>
            <a:off x="6926541" y="221947"/>
            <a:ext cx="2715338" cy="1046440"/>
          </a:xfrm>
          <a:prstGeom prst="rect">
            <a:avLst/>
          </a:prstGeom>
        </p:spPr>
        <p:txBody>
          <a:bodyPr lIns="0" tIns="0" rIns="0" bIns="0" rtlCol="0" anchor="t">
            <a:spAutoFit/>
          </a:bodyPr>
          <a:lstStyle/>
          <a:p>
            <a:pPr algn="ctr">
              <a:lnSpc>
                <a:spcPts val="2800"/>
              </a:lnSpc>
            </a:pPr>
            <a:r>
              <a:rPr lang="en-US" dirty="0">
                <a:solidFill>
                  <a:schemeClr val="bg1"/>
                </a:solidFill>
                <a:latin typeface="Open Sauce"/>
                <a:ea typeface="Open Sauce"/>
                <a:cs typeface="Open Sauce"/>
                <a:sym typeface="Open Sauce"/>
              </a:rPr>
              <a:t>Implementation </a:t>
            </a:r>
            <a:br>
              <a:rPr lang="en-US" dirty="0">
                <a:solidFill>
                  <a:schemeClr val="bg1"/>
                </a:solidFill>
                <a:latin typeface="Open Sauce"/>
                <a:ea typeface="Open Sauce"/>
                <a:cs typeface="Open Sauce"/>
                <a:sym typeface="Open Sauce"/>
              </a:rPr>
            </a:br>
            <a:r>
              <a:rPr lang="en-US" dirty="0">
                <a:solidFill>
                  <a:schemeClr val="bg1"/>
                </a:solidFill>
                <a:latin typeface="Open Sauce"/>
                <a:ea typeface="Open Sauce"/>
                <a:cs typeface="Open Sauce"/>
                <a:sym typeface="Open Sauce"/>
              </a:rPr>
              <a:t>Details</a:t>
            </a:r>
          </a:p>
          <a:p>
            <a:pPr algn="l">
              <a:lnSpc>
                <a:spcPts val="2800"/>
              </a:lnSpc>
            </a:pPr>
            <a:endParaRPr lang="en-US" sz="2000" dirty="0">
              <a:solidFill>
                <a:srgbClr val="FFFFFF"/>
              </a:solidFill>
              <a:latin typeface="Open Sauce"/>
              <a:ea typeface="Open Sauce"/>
              <a:cs typeface="Open Sauce"/>
              <a:sym typeface="Open Sauce"/>
            </a:endParaRPr>
          </a:p>
        </p:txBody>
      </p:sp>
      <p:sp>
        <p:nvSpPr>
          <p:cNvPr id="15" name="TextBox 15"/>
          <p:cNvSpPr txBox="1"/>
          <p:nvPr/>
        </p:nvSpPr>
        <p:spPr>
          <a:xfrm>
            <a:off x="9719222" y="419050"/>
            <a:ext cx="1836150" cy="328295"/>
          </a:xfrm>
          <a:prstGeom prst="rect">
            <a:avLst/>
          </a:prstGeom>
        </p:spPr>
        <p:txBody>
          <a:bodyPr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Issue</a:t>
            </a:r>
            <a:endParaRPr lang="en-US" sz="2000" dirty="0">
              <a:solidFill>
                <a:srgbClr val="FFFFFF"/>
              </a:solidFill>
              <a:latin typeface="Open Sauce"/>
              <a:ea typeface="Open Sauce"/>
              <a:cs typeface="Open Sauce"/>
              <a:sym typeface="Open Sauce"/>
            </a:endParaRPr>
          </a:p>
        </p:txBody>
      </p:sp>
      <p:sp>
        <p:nvSpPr>
          <p:cNvPr id="16" name="Freeform 16"/>
          <p:cNvSpPr/>
          <p:nvPr/>
        </p:nvSpPr>
        <p:spPr>
          <a:xfrm flipH="1">
            <a:off x="9672626"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flipH="1">
            <a:off x="11272826"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TextBox 18"/>
          <p:cNvSpPr txBox="1"/>
          <p:nvPr/>
        </p:nvSpPr>
        <p:spPr>
          <a:xfrm>
            <a:off x="11151465" y="401403"/>
            <a:ext cx="1616876" cy="328295"/>
          </a:xfrm>
          <a:prstGeom prst="rect">
            <a:avLst/>
          </a:prstGeom>
        </p:spPr>
        <p:txBody>
          <a:bodyPr wrap="square" lIns="0" tIns="0" rIns="0" bIns="0" rtlCol="0" anchor="t">
            <a:spAutoFit/>
          </a:bodyPr>
          <a:lstStyle/>
          <a:p>
            <a:pPr algn="l">
              <a:lnSpc>
                <a:spcPts val="2800"/>
              </a:lnSpc>
            </a:pPr>
            <a:r>
              <a:rPr lang="en-US" sz="2000" dirty="0">
                <a:solidFill>
                  <a:schemeClr val="bg1"/>
                </a:solidFill>
                <a:latin typeface="Open Sauce"/>
                <a:ea typeface="Open Sauce"/>
                <a:cs typeface="Open Sauce"/>
                <a:sym typeface="Open Sauce"/>
              </a:rPr>
              <a:t>Showcase</a:t>
            </a:r>
          </a:p>
        </p:txBody>
      </p:sp>
      <p:sp>
        <p:nvSpPr>
          <p:cNvPr id="19" name="Freeform 19"/>
          <p:cNvSpPr/>
          <p:nvPr/>
        </p:nvSpPr>
        <p:spPr>
          <a:xfrm>
            <a:off x="15400456" y="430593"/>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13054609" y="419050"/>
            <a:ext cx="2715338" cy="349250"/>
          </a:xfrm>
          <a:prstGeom prst="rect">
            <a:avLst/>
          </a:prstGeom>
        </p:spPr>
        <p:txBody>
          <a:bodyPr lIns="0" tIns="0" rIns="0" bIns="0" rtlCol="0" anchor="t">
            <a:spAutoFit/>
          </a:bodyPr>
          <a:lstStyle/>
          <a:p>
            <a:pPr algn="l">
              <a:lnSpc>
                <a:spcPts val="2800"/>
              </a:lnSpc>
            </a:pPr>
            <a:r>
              <a:rPr lang="en-US" sz="2000" dirty="0">
                <a:solidFill>
                  <a:srgbClr val="000000"/>
                </a:solidFill>
                <a:latin typeface="Open Sauce"/>
                <a:ea typeface="Open Sauce"/>
                <a:cs typeface="Open Sauce"/>
                <a:sym typeface="Open Sauce"/>
              </a:rPr>
              <a:t>Conclusion</a:t>
            </a:r>
          </a:p>
        </p:txBody>
      </p:sp>
      <p:sp>
        <p:nvSpPr>
          <p:cNvPr id="21" name="Freeform 21"/>
          <p:cNvSpPr/>
          <p:nvPr/>
        </p:nvSpPr>
        <p:spPr>
          <a:xfrm>
            <a:off x="16123181" y="435332"/>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22" name="Group 22"/>
          <p:cNvGrpSpPr/>
          <p:nvPr/>
        </p:nvGrpSpPr>
        <p:grpSpPr>
          <a:xfrm>
            <a:off x="0" y="1116460"/>
            <a:ext cx="18288000" cy="9170540"/>
            <a:chOff x="0" y="0"/>
            <a:chExt cx="4862686" cy="2438400"/>
          </a:xfrm>
        </p:grpSpPr>
        <p:sp>
          <p:nvSpPr>
            <p:cNvPr id="23" name="Freeform 2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sp>
        <p:sp>
          <p:nvSpPr>
            <p:cNvPr id="24" name="TextBox 24"/>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25" name="AutoShape 25"/>
          <p:cNvSpPr/>
          <p:nvPr/>
        </p:nvSpPr>
        <p:spPr>
          <a:xfrm>
            <a:off x="685272" y="1603451"/>
            <a:ext cx="343428" cy="0"/>
          </a:xfrm>
          <a:prstGeom prst="line">
            <a:avLst/>
          </a:prstGeom>
          <a:ln w="47625" cap="rnd">
            <a:solidFill>
              <a:srgbClr val="000000"/>
            </a:solidFill>
            <a:prstDash val="solid"/>
            <a:headEnd type="none" w="sm" len="sm"/>
            <a:tailEnd type="arrow" w="med" len="sm"/>
          </a:ln>
        </p:spPr>
      </p:sp>
      <p:sp>
        <p:nvSpPr>
          <p:cNvPr id="26" name="AutoShape 26"/>
          <p:cNvSpPr/>
          <p:nvPr/>
        </p:nvSpPr>
        <p:spPr>
          <a:xfrm rot="-10800000">
            <a:off x="168470" y="1603451"/>
            <a:ext cx="343428" cy="0"/>
          </a:xfrm>
          <a:prstGeom prst="line">
            <a:avLst/>
          </a:prstGeom>
          <a:ln w="47625" cap="rnd">
            <a:solidFill>
              <a:srgbClr val="000000"/>
            </a:solidFill>
            <a:prstDash val="solid"/>
            <a:headEnd type="none" w="sm" len="sm"/>
            <a:tailEnd type="arrow" w="med" len="sm"/>
          </a:ln>
        </p:spPr>
      </p:sp>
      <p:sp>
        <p:nvSpPr>
          <p:cNvPr id="27" name="Freeform 27"/>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grpSp>
        <p:nvGrpSpPr>
          <p:cNvPr id="28" name="Group 28"/>
          <p:cNvGrpSpPr/>
          <p:nvPr/>
        </p:nvGrpSpPr>
        <p:grpSpPr>
          <a:xfrm>
            <a:off x="1600768" y="1348239"/>
            <a:ext cx="15658532" cy="510426"/>
            <a:chOff x="0" y="0"/>
            <a:chExt cx="12467294" cy="406400"/>
          </a:xfrm>
        </p:grpSpPr>
        <p:sp>
          <p:nvSpPr>
            <p:cNvPr id="29" name="Freeform 2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sp>
        <p:sp>
          <p:nvSpPr>
            <p:cNvPr id="30" name="TextBox 30"/>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31" name="Freeform 31"/>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32" name="TextBox 32"/>
          <p:cNvSpPr txBox="1"/>
          <p:nvPr/>
        </p:nvSpPr>
        <p:spPr>
          <a:xfrm>
            <a:off x="2258294" y="1368501"/>
            <a:ext cx="8707740" cy="422275"/>
          </a:xfrm>
          <a:prstGeom prst="rect">
            <a:avLst/>
          </a:prstGeom>
        </p:spPr>
        <p:txBody>
          <a:bodyPr lIns="0" tIns="0" rIns="0" bIns="0" rtlCol="0" anchor="t">
            <a:spAutoFit/>
          </a:bodyPr>
          <a:lstStyle/>
          <a:p>
            <a:pPr>
              <a:lnSpc>
                <a:spcPts val="3499"/>
              </a:lnSpc>
            </a:pPr>
            <a:r>
              <a:rPr lang="en-US" sz="2499" dirty="0">
                <a:solidFill>
                  <a:srgbClr val="48494E"/>
                </a:solidFill>
                <a:latin typeface="Open Sauce"/>
                <a:ea typeface="Open Sauce"/>
                <a:cs typeface="Open Sauce"/>
                <a:sym typeface="Open Sauce"/>
              </a:rPr>
              <a:t>Conclusion</a:t>
            </a:r>
          </a:p>
        </p:txBody>
      </p:sp>
      <p:sp>
        <p:nvSpPr>
          <p:cNvPr id="33" name="TextBox 33"/>
          <p:cNvSpPr txBox="1"/>
          <p:nvPr/>
        </p:nvSpPr>
        <p:spPr>
          <a:xfrm>
            <a:off x="1261291" y="2118082"/>
            <a:ext cx="8992881" cy="1314450"/>
          </a:xfrm>
          <a:prstGeom prst="rect">
            <a:avLst/>
          </a:prstGeom>
        </p:spPr>
        <p:txBody>
          <a:bodyPr lIns="0" tIns="0" rIns="0" bIns="0" rtlCol="0" anchor="t">
            <a:spAutoFit/>
          </a:bodyPr>
          <a:lstStyle/>
          <a:p>
            <a:pPr algn="l">
              <a:lnSpc>
                <a:spcPts val="10319"/>
              </a:lnSpc>
            </a:pPr>
            <a:r>
              <a:rPr lang="en-US" sz="8599" b="1" dirty="0">
                <a:solidFill>
                  <a:srgbClr val="000000"/>
                </a:solidFill>
                <a:latin typeface="Open Sauce Heavy"/>
                <a:ea typeface="Open Sauce Heavy"/>
                <a:cs typeface="Open Sauce Heavy"/>
                <a:sym typeface="Open Sauce Heavy"/>
              </a:rPr>
              <a:t>Conclusion</a:t>
            </a:r>
          </a:p>
        </p:txBody>
      </p:sp>
      <p:sp>
        <p:nvSpPr>
          <p:cNvPr id="34" name="TextBox 34"/>
          <p:cNvSpPr txBox="1"/>
          <p:nvPr/>
        </p:nvSpPr>
        <p:spPr>
          <a:xfrm>
            <a:off x="10637374" y="4352607"/>
            <a:ext cx="6621926" cy="3834130"/>
          </a:xfrm>
          <a:prstGeom prst="rect">
            <a:avLst/>
          </a:prstGeom>
        </p:spPr>
        <p:txBody>
          <a:bodyPr lIns="0" tIns="0" rIns="0" bIns="0" rtlCol="0" anchor="t">
            <a:spAutoFit/>
          </a:bodyPr>
          <a:lstStyle/>
          <a:p>
            <a:pPr algn="l">
              <a:lnSpc>
                <a:spcPts val="3380"/>
              </a:lnSpc>
            </a:pPr>
            <a:r>
              <a:rPr lang="en-US" sz="2600">
                <a:solidFill>
                  <a:srgbClr val="000000"/>
                </a:solidFill>
                <a:latin typeface="Open Sauce"/>
                <a:ea typeface="Open Sauce"/>
                <a:cs typeface="Open Sauce"/>
                <a:sym typeface="Open Sauce"/>
              </a:rPr>
              <a:t>This template would help you save a lot of time and hassle. Jumpstart your design by quickly drafting a complete outline of your presentation and filling in the details here. </a:t>
            </a:r>
          </a:p>
          <a:p>
            <a:pPr algn="l">
              <a:lnSpc>
                <a:spcPts val="3380"/>
              </a:lnSpc>
            </a:pPr>
            <a:endParaRPr lang="en-US" sz="2600">
              <a:solidFill>
                <a:srgbClr val="000000"/>
              </a:solidFill>
              <a:latin typeface="Open Sauce"/>
              <a:ea typeface="Open Sauce"/>
              <a:cs typeface="Open Sauce"/>
              <a:sym typeface="Open Sauce"/>
            </a:endParaRPr>
          </a:p>
          <a:p>
            <a:pPr algn="l">
              <a:lnSpc>
                <a:spcPts val="3380"/>
              </a:lnSpc>
            </a:pPr>
            <a:r>
              <a:rPr lang="en-US" sz="2600">
                <a:solidFill>
                  <a:srgbClr val="000000"/>
                </a:solidFill>
                <a:latin typeface="Open Sauce"/>
                <a:ea typeface="Open Sauce"/>
                <a:cs typeface="Open Sauce"/>
                <a:sym typeface="Open Sauce"/>
              </a:rPr>
              <a:t>Choose from over a thousand professionally-made templates to fit any objective or topic.</a:t>
            </a:r>
          </a:p>
        </p:txBody>
      </p:sp>
      <p:pic>
        <p:nvPicPr>
          <p:cNvPr id="38" name="Imagen 37">
            <a:extLst>
              <a:ext uri="{FF2B5EF4-FFF2-40B4-BE49-F238E27FC236}">
                <a16:creationId xmlns:a16="http://schemas.microsoft.com/office/drawing/2014/main" id="{AEB25EEB-0660-3AB3-D18C-243475495FC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331585" y="3650833"/>
            <a:ext cx="5985111" cy="5985111"/>
          </a:xfrm>
          <a:prstGeom prst="rect">
            <a:avLst/>
          </a:prstGeom>
        </p:spPr>
      </p:pic>
      <p:pic>
        <p:nvPicPr>
          <p:cNvPr id="39" name="Imagen 38">
            <a:extLst>
              <a:ext uri="{FF2B5EF4-FFF2-40B4-BE49-F238E27FC236}">
                <a16:creationId xmlns:a16="http://schemas.microsoft.com/office/drawing/2014/main" id="{1138BF2C-158D-51BB-BDA4-A2242E63C95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8136" y="56518"/>
            <a:ext cx="1075790" cy="10757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384</Words>
  <Application>Microsoft Macintosh PowerPoint</Application>
  <PresentationFormat>Personalizado</PresentationFormat>
  <Paragraphs>75</Paragraphs>
  <Slides>7</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vt:i4>
      </vt:variant>
    </vt:vector>
  </HeadingPairs>
  <TitlesOfParts>
    <vt:vector size="13" baseType="lpstr">
      <vt:lpstr>Arial</vt:lpstr>
      <vt:lpstr>Calibri</vt:lpstr>
      <vt:lpstr>Open Sauce Heavy</vt:lpstr>
      <vt:lpstr>Open Sauce</vt:lpstr>
      <vt:lpstr>Kollektif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Minimalist Black and White Report Presentation</dc:title>
  <cp:lastModifiedBy>Javi</cp:lastModifiedBy>
  <cp:revision>4</cp:revision>
  <dcterms:created xsi:type="dcterms:W3CDTF">2006-08-16T00:00:00Z</dcterms:created>
  <dcterms:modified xsi:type="dcterms:W3CDTF">2025-02-25T18:50:39Z</dcterms:modified>
  <dc:identifier>DAGZLZnm8qo</dc:identifier>
</cp:coreProperties>
</file>